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5"/>
    <p:sldMasterId id="2147484014" r:id="rId6"/>
  </p:sldMasterIdLst>
  <p:notesMasterIdLst>
    <p:notesMasterId r:id="rId72"/>
  </p:notesMasterIdLst>
  <p:handoutMasterIdLst>
    <p:handoutMasterId r:id="rId73"/>
  </p:handoutMasterIdLst>
  <p:sldIdLst>
    <p:sldId id="367" r:id="rId7"/>
    <p:sldId id="1173" r:id="rId8"/>
    <p:sldId id="285" r:id="rId9"/>
    <p:sldId id="1171" r:id="rId10"/>
    <p:sldId id="688" r:id="rId11"/>
    <p:sldId id="1180" r:id="rId12"/>
    <p:sldId id="1181" r:id="rId13"/>
    <p:sldId id="1182" r:id="rId14"/>
    <p:sldId id="1183" r:id="rId15"/>
    <p:sldId id="1184" r:id="rId16"/>
    <p:sldId id="1175" r:id="rId17"/>
    <p:sldId id="1176" r:id="rId18"/>
    <p:sldId id="1177" r:id="rId19"/>
    <p:sldId id="1178" r:id="rId20"/>
    <p:sldId id="1185" r:id="rId21"/>
    <p:sldId id="1186" r:id="rId22"/>
    <p:sldId id="1187" r:id="rId23"/>
    <p:sldId id="1188" r:id="rId24"/>
    <p:sldId id="1189" r:id="rId25"/>
    <p:sldId id="1190" r:id="rId26"/>
    <p:sldId id="1191" r:id="rId27"/>
    <p:sldId id="1192" r:id="rId28"/>
    <p:sldId id="1193" r:id="rId29"/>
    <p:sldId id="1194" r:id="rId30"/>
    <p:sldId id="1195" r:id="rId31"/>
    <p:sldId id="694" r:id="rId32"/>
    <p:sldId id="381" r:id="rId33"/>
    <p:sldId id="1166" r:id="rId34"/>
    <p:sldId id="1164" r:id="rId35"/>
    <p:sldId id="1144" r:id="rId36"/>
    <p:sldId id="1151" r:id="rId37"/>
    <p:sldId id="1143" r:id="rId38"/>
    <p:sldId id="1152" r:id="rId39"/>
    <p:sldId id="1145" r:id="rId40"/>
    <p:sldId id="1153" r:id="rId41"/>
    <p:sldId id="1148" r:id="rId42"/>
    <p:sldId id="1149" r:id="rId43"/>
    <p:sldId id="1146" r:id="rId44"/>
    <p:sldId id="1147" r:id="rId45"/>
    <p:sldId id="1168" r:id="rId46"/>
    <p:sldId id="1196" r:id="rId47"/>
    <p:sldId id="1197" r:id="rId48"/>
    <p:sldId id="1198" r:id="rId49"/>
    <p:sldId id="1199" r:id="rId50"/>
    <p:sldId id="1200" r:id="rId51"/>
    <p:sldId id="1201" r:id="rId52"/>
    <p:sldId id="1202" r:id="rId53"/>
    <p:sldId id="1203" r:id="rId54"/>
    <p:sldId id="1204" r:id="rId55"/>
    <p:sldId id="1205" r:id="rId56"/>
    <p:sldId id="1206" r:id="rId57"/>
    <p:sldId id="1165" r:id="rId58"/>
    <p:sldId id="1156" r:id="rId59"/>
    <p:sldId id="1157" r:id="rId60"/>
    <p:sldId id="1158" r:id="rId61"/>
    <p:sldId id="1159" r:id="rId62"/>
    <p:sldId id="1162" r:id="rId63"/>
    <p:sldId id="1163" r:id="rId64"/>
    <p:sldId id="1160" r:id="rId65"/>
    <p:sldId id="1161" r:id="rId66"/>
    <p:sldId id="1155" r:id="rId67"/>
    <p:sldId id="1154" r:id="rId68"/>
    <p:sldId id="1207" r:id="rId69"/>
    <p:sldId id="1208" r:id="rId70"/>
    <p:sldId id="1209" r:id="rId71"/>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ヒラギノ角ゴ Pro W3" pitchFamily="1" charset="-128"/>
        <a:cs typeface="+mn-cs"/>
      </a:defRPr>
    </a:lvl1pPr>
    <a:lvl2pPr marL="457200" algn="l" rtl="0" fontAlgn="base">
      <a:spcBef>
        <a:spcPct val="0"/>
      </a:spcBef>
      <a:spcAft>
        <a:spcPct val="0"/>
      </a:spcAft>
      <a:defRPr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350AE7-7BEE-8A8A-D8DB-EF8FDD9E61B8}" name="Frochen, Stephen E." initials="FSE" userId="S::Stephen.Frochen@va.gov::427822c9-ce59-4511-a371-33dc4e601fb6" providerId="AD"/>
  <p188:author id="{5998D6EB-CF96-BD69-31EA-75A4DBBD3AED}" name="Taylor, Stephanie L." initials="TSL" userId="S::Stephanie.Taylor8@va.gov::d31566be-4059-4122-8209-d9dd0b154a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eneman, Charity" initials="BC" lastIdx="1" clrIdx="0">
    <p:extLst>
      <p:ext uri="{19B8F6BF-5375-455C-9EA6-DF929625EA0E}">
        <p15:presenceInfo xmlns:p15="http://schemas.microsoft.com/office/powerpoint/2012/main" userId="S::Charity.Breneman@va.gov::48be3d5f-9cb3-4ec6-b4f6-2e3294014c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16B"/>
    <a:srgbClr val="174782"/>
    <a:srgbClr val="3088CD"/>
    <a:srgbClr val="173E7A"/>
    <a:srgbClr val="830936"/>
    <a:srgbClr val="83093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B0456E-3221-4832-B7BC-2C0046C51E0B}" v="8" dt="2025-02-28T16:03:23.1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7" autoAdjust="0"/>
    <p:restoredTop sz="84305" autoAdjust="0"/>
  </p:normalViewPr>
  <p:slideViewPr>
    <p:cSldViewPr>
      <p:cViewPr varScale="1">
        <p:scale>
          <a:sx n="56" d="100"/>
          <a:sy n="56" d="100"/>
        </p:scale>
        <p:origin x="1612" y="28"/>
      </p:cViewPr>
      <p:guideLst>
        <p:guide orient="horz"/>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2100" y="-90"/>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commentAuthors" Target="commentAuthors.xml"/><Relationship Id="rId79" Type="http://schemas.microsoft.com/office/2015/10/relationships/revisionInfo" Target="revisionInfo.xml"/><Relationship Id="rId5" Type="http://schemas.openxmlformats.org/officeDocument/2006/relationships/slideMaster" Target="slideMasters/slideMaster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notesMaster" Target="notesMasters/notesMaster1.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wrap="square" lIns="91440" tIns="45720" rIns="91440" bIns="45720" numCol="1" anchor="t" anchorCtr="0" compatLnSpc="1">
            <a:prstTxWarp prst="textNoShape">
              <a:avLst/>
            </a:prstTxWarp>
          </a:bodyPr>
          <a:lstStyle>
            <a:lvl1pPr>
              <a:defRPr sz="1200">
                <a:latin typeface="Georgia" charset="0"/>
                <a:ea typeface="ヒラギノ角ゴ Pro W3" charset="-128"/>
                <a:cs typeface="+mn-cs"/>
              </a:defRPr>
            </a:lvl1pPr>
          </a:lstStyle>
          <a:p>
            <a:pPr>
              <a:defRPr/>
            </a:pPr>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wrap="square" lIns="91440" tIns="45720" rIns="91440" bIns="45720" numCol="1" anchor="t" anchorCtr="0" compatLnSpc="1">
            <a:prstTxWarp prst="textNoShape">
              <a:avLst/>
            </a:prstTxWarp>
          </a:bodyPr>
          <a:lstStyle>
            <a:lvl1pPr algn="r">
              <a:defRPr sz="1200">
                <a:latin typeface="Georgia" pitchFamily="1" charset="0"/>
              </a:defRPr>
            </a:lvl1pPr>
          </a:lstStyle>
          <a:p>
            <a:fld id="{D5495408-3ECA-48BF-BE60-97B8BDA96480}" type="datetime1">
              <a:rPr lang="en-US" altLang="en-US"/>
              <a:pPr/>
              <a:t>2/28/2025</a:t>
            </a:fld>
            <a:endParaRPr lang="en-US" altLang="en-US"/>
          </a:p>
        </p:txBody>
      </p:sp>
      <p:sp>
        <p:nvSpPr>
          <p:cNvPr id="4" name="Footer Placeholder 3"/>
          <p:cNvSpPr>
            <a:spLocks noGrp="1"/>
          </p:cNvSpPr>
          <p:nvPr>
            <p:ph type="ftr" sz="quarter" idx="2"/>
          </p:nvPr>
        </p:nvSpPr>
        <p:spPr>
          <a:xfrm>
            <a:off x="0" y="8818563"/>
            <a:ext cx="3032125" cy="463550"/>
          </a:xfrm>
          <a:prstGeom prst="rect">
            <a:avLst/>
          </a:prstGeom>
        </p:spPr>
        <p:txBody>
          <a:bodyPr vert="horz" wrap="square" lIns="91440" tIns="45720" rIns="91440" bIns="45720" numCol="1" anchor="b" anchorCtr="0" compatLnSpc="1">
            <a:prstTxWarp prst="textNoShape">
              <a:avLst/>
            </a:prstTxWarp>
          </a:bodyPr>
          <a:lstStyle>
            <a:lvl1pPr>
              <a:defRPr sz="1200">
                <a:latin typeface="Georgia" charset="0"/>
                <a:ea typeface="ヒラギノ角ゴ Pro W3" charset="-128"/>
                <a:cs typeface="+mn-cs"/>
              </a:defRPr>
            </a:lvl1pPr>
          </a:lstStyle>
          <a:p>
            <a:pPr>
              <a:defRPr/>
            </a:pPr>
            <a:endParaRPr lang="en-US"/>
          </a:p>
        </p:txBody>
      </p:sp>
      <p:sp>
        <p:nvSpPr>
          <p:cNvPr id="5" name="Slide Number Placeholder 4"/>
          <p:cNvSpPr>
            <a:spLocks noGrp="1"/>
          </p:cNvSpPr>
          <p:nvPr>
            <p:ph type="sldNum" sz="quarter" idx="3"/>
          </p:nvPr>
        </p:nvSpPr>
        <p:spPr>
          <a:xfrm>
            <a:off x="3963988" y="8818563"/>
            <a:ext cx="3032125" cy="463550"/>
          </a:xfrm>
          <a:prstGeom prst="rect">
            <a:avLst/>
          </a:prstGeom>
        </p:spPr>
        <p:txBody>
          <a:bodyPr vert="horz" wrap="square" lIns="91440" tIns="45720" rIns="91440" bIns="45720" numCol="1" anchor="b" anchorCtr="0" compatLnSpc="1">
            <a:prstTxWarp prst="textNoShape">
              <a:avLst/>
            </a:prstTxWarp>
          </a:bodyPr>
          <a:lstStyle>
            <a:lvl1pPr algn="r">
              <a:defRPr sz="1200">
                <a:latin typeface="Georgia" pitchFamily="1" charset="0"/>
              </a:defRPr>
            </a:lvl1pPr>
          </a:lstStyle>
          <a:p>
            <a:fld id="{E99CFE0A-396B-41F5-82D4-F6FE18F9D372}" type="slidenum">
              <a:rPr lang="en-US" altLang="en-US"/>
              <a:pPr/>
              <a:t>‹#›</a:t>
            </a:fld>
            <a:endParaRPr lang="en-US" altLang="en-US"/>
          </a:p>
        </p:txBody>
      </p:sp>
    </p:spTree>
    <p:extLst>
      <p:ext uri="{BB962C8B-B14F-4D97-AF65-F5344CB8AC3E}">
        <p14:creationId xmlns:p14="http://schemas.microsoft.com/office/powerpoint/2010/main" val="32618025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wrap="square" lIns="93031" tIns="46516" rIns="93031" bIns="46516" numCol="1" anchor="t" anchorCtr="0" compatLnSpc="1">
            <a:prstTxWarp prst="textNoShape">
              <a:avLst/>
            </a:prstTxWarp>
          </a:bodyPr>
          <a:lstStyle>
            <a:lvl1pPr>
              <a:defRPr sz="1200">
                <a:latin typeface="Georgia" charset="0"/>
                <a:ea typeface="ヒラギノ角ゴ Pro W3" charset="-128"/>
                <a:cs typeface="+mn-cs"/>
              </a:defRPr>
            </a:lvl1pPr>
          </a:lstStyle>
          <a:p>
            <a:pPr>
              <a:defRPr/>
            </a:pPr>
            <a:endParaRPr lang="en-US"/>
          </a:p>
        </p:txBody>
      </p:sp>
      <p:sp>
        <p:nvSpPr>
          <p:cNvPr id="3" name="Date Placeholder 2"/>
          <p:cNvSpPr>
            <a:spLocks noGrp="1"/>
          </p:cNvSpPr>
          <p:nvPr>
            <p:ph type="dt" idx="1"/>
          </p:nvPr>
        </p:nvSpPr>
        <p:spPr>
          <a:xfrm>
            <a:off x="3963988" y="0"/>
            <a:ext cx="3032125" cy="463550"/>
          </a:xfrm>
          <a:prstGeom prst="rect">
            <a:avLst/>
          </a:prstGeom>
        </p:spPr>
        <p:txBody>
          <a:bodyPr vert="horz" wrap="square" lIns="93031" tIns="46516" rIns="93031" bIns="46516" numCol="1" anchor="t" anchorCtr="0" compatLnSpc="1">
            <a:prstTxWarp prst="textNoShape">
              <a:avLst/>
            </a:prstTxWarp>
          </a:bodyPr>
          <a:lstStyle>
            <a:lvl1pPr algn="r">
              <a:defRPr sz="1200">
                <a:latin typeface="Georgia" pitchFamily="1" charset="0"/>
              </a:defRPr>
            </a:lvl1pPr>
          </a:lstStyle>
          <a:p>
            <a:fld id="{12855137-815F-4D47-BC01-78B261E5767B}" type="datetime1">
              <a:rPr lang="en-US" altLang="en-US"/>
              <a:pPr/>
              <a:t>2/28/2025</a:t>
            </a:fld>
            <a:endParaRPr lang="en-US" alt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wrap="square" lIns="93031" tIns="46516" rIns="93031" bIns="46516"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00088" y="4410075"/>
            <a:ext cx="5597525" cy="4176713"/>
          </a:xfrm>
          <a:prstGeom prst="rect">
            <a:avLst/>
          </a:prstGeom>
        </p:spPr>
        <p:txBody>
          <a:bodyPr vert="horz" wrap="square" lIns="93031" tIns="46516" rIns="93031" bIns="46516"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32125" cy="463550"/>
          </a:xfrm>
          <a:prstGeom prst="rect">
            <a:avLst/>
          </a:prstGeom>
        </p:spPr>
        <p:txBody>
          <a:bodyPr vert="horz" wrap="square" lIns="93031" tIns="46516" rIns="93031" bIns="46516" numCol="1" anchor="b" anchorCtr="0" compatLnSpc="1">
            <a:prstTxWarp prst="textNoShape">
              <a:avLst/>
            </a:prstTxWarp>
          </a:bodyPr>
          <a:lstStyle>
            <a:lvl1pPr>
              <a:defRPr sz="1200">
                <a:latin typeface="Georgia" charset="0"/>
                <a:ea typeface="ヒラギノ角ゴ Pro W3" charset="-128"/>
                <a:cs typeface="+mn-cs"/>
              </a:defRPr>
            </a:lvl1pPr>
          </a:lstStyle>
          <a:p>
            <a:pPr>
              <a:defRPr/>
            </a:pPr>
            <a:endParaRPr lang="en-US"/>
          </a:p>
        </p:txBody>
      </p:sp>
      <p:sp>
        <p:nvSpPr>
          <p:cNvPr id="7" name="Slide Number Placeholder 6"/>
          <p:cNvSpPr>
            <a:spLocks noGrp="1"/>
          </p:cNvSpPr>
          <p:nvPr>
            <p:ph type="sldNum" sz="quarter" idx="5"/>
          </p:nvPr>
        </p:nvSpPr>
        <p:spPr>
          <a:xfrm>
            <a:off x="3963988" y="8818563"/>
            <a:ext cx="3032125" cy="463550"/>
          </a:xfrm>
          <a:prstGeom prst="rect">
            <a:avLst/>
          </a:prstGeom>
        </p:spPr>
        <p:txBody>
          <a:bodyPr vert="horz" wrap="square" lIns="93031" tIns="46516" rIns="93031" bIns="46516" numCol="1" anchor="b" anchorCtr="0" compatLnSpc="1">
            <a:prstTxWarp prst="textNoShape">
              <a:avLst/>
            </a:prstTxWarp>
          </a:bodyPr>
          <a:lstStyle>
            <a:lvl1pPr algn="r">
              <a:defRPr sz="1200">
                <a:latin typeface="Georgia" pitchFamily="1" charset="0"/>
              </a:defRPr>
            </a:lvl1pPr>
          </a:lstStyle>
          <a:p>
            <a:fld id="{642F54BC-A22F-4F12-95CD-05E42216CD3B}" type="slidenum">
              <a:rPr lang="en-US" altLang="en-US"/>
              <a:pPr/>
              <a:t>‹#›</a:t>
            </a:fld>
            <a:endParaRPr lang="en-US" altLang="en-US"/>
          </a:p>
        </p:txBody>
      </p:sp>
    </p:spTree>
    <p:extLst>
      <p:ext uri="{BB962C8B-B14F-4D97-AF65-F5344CB8AC3E}">
        <p14:creationId xmlns:p14="http://schemas.microsoft.com/office/powerpoint/2010/main" val="6211571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Georgia"/>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Georgia"/>
        <a:ea typeface="ヒラギノ角ゴ Pro W3"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Georgia"/>
        <a:ea typeface="ＭＳ Ｐゴシック" charset="-128"/>
        <a:cs typeface="ＭＳ Ｐゴシック" charset="-128"/>
      </a:defRPr>
    </a:lvl3pPr>
    <a:lvl4pPr marL="1371600" algn="l" rtl="0" eaLnBrk="0" fontAlgn="base" hangingPunct="0">
      <a:spcBef>
        <a:spcPct val="30000"/>
      </a:spcBef>
      <a:spcAft>
        <a:spcPct val="0"/>
      </a:spcAft>
      <a:defRPr sz="1200" kern="1200">
        <a:solidFill>
          <a:schemeClr val="tx1"/>
        </a:solidFill>
        <a:latin typeface="Georgia"/>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Georgia"/>
        <a:ea typeface="ヒラギノ角ゴ Pro W3" charset="-128"/>
        <a:cs typeface="ヒラギノ角ゴ Pro W3"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460500" y="1182688"/>
            <a:ext cx="4257675" cy="31940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Shape 63"/>
          <p:cNvSpPr txBox="1">
            <a:spLocks noGrp="1"/>
          </p:cNvSpPr>
          <p:nvPr>
            <p:ph type="body" idx="1"/>
          </p:nvPr>
        </p:nvSpPr>
        <p:spPr>
          <a:xfrm>
            <a:off x="717917" y="4554670"/>
            <a:ext cx="5743335" cy="3726550"/>
          </a:xfrm>
          <a:prstGeom prst="rect">
            <a:avLst/>
          </a:prstGeom>
          <a:noFill/>
          <a:ln>
            <a:noFill/>
          </a:ln>
        </p:spPr>
        <p:txBody>
          <a:bodyPr spcFirstLastPara="1" wrap="square" lIns="95081" tIns="47527" rIns="95081" bIns="47527" anchor="t" anchorCtr="0">
            <a:noAutofit/>
          </a:bodyPr>
          <a:lstStyle/>
          <a:p>
            <a:endParaRPr dirty="0"/>
          </a:p>
        </p:txBody>
      </p:sp>
      <p:sp>
        <p:nvSpPr>
          <p:cNvPr id="64" name="Shape 64"/>
          <p:cNvSpPr txBox="1">
            <a:spLocks noGrp="1"/>
          </p:cNvSpPr>
          <p:nvPr>
            <p:ph type="sldNum" idx="12"/>
          </p:nvPr>
        </p:nvSpPr>
        <p:spPr>
          <a:xfrm>
            <a:off x="4066535" y="8989397"/>
            <a:ext cx="3110973" cy="474855"/>
          </a:xfrm>
          <a:prstGeom prst="rect">
            <a:avLst/>
          </a:prstGeom>
          <a:noFill/>
          <a:ln>
            <a:noFill/>
          </a:ln>
        </p:spPr>
        <p:txBody>
          <a:bodyPr spcFirstLastPara="1" wrap="square" lIns="95081" tIns="47527" rIns="95081" bIns="47527" anchor="b" anchorCtr="0">
            <a:noAutofit/>
          </a:bodyPr>
          <a:lstStyle/>
          <a:p>
            <a:pPr algn="r">
              <a:buSzPts val="1200"/>
            </a:pPr>
            <a:fld id="{00000000-1234-1234-1234-123412341234}" type="slidenum">
              <a:rPr lang="en-US">
                <a:latin typeface="Calibri"/>
                <a:ea typeface="Calibri"/>
                <a:cs typeface="Calibri"/>
                <a:sym typeface="Calibri"/>
              </a:rPr>
              <a:pPr algn="r">
                <a:buSzPts val="1200"/>
              </a:pPr>
              <a:t>1</a:t>
            </a:fld>
            <a:endParaRPr>
              <a:latin typeface="Calibri"/>
              <a:ea typeface="Calibri"/>
              <a:cs typeface="Calibri"/>
              <a:sym typeface="Calibri"/>
            </a:endParaRPr>
          </a:p>
        </p:txBody>
      </p:sp>
    </p:spTree>
    <p:extLst>
      <p:ext uri="{BB962C8B-B14F-4D97-AF65-F5344CB8AC3E}">
        <p14:creationId xmlns:p14="http://schemas.microsoft.com/office/powerpoint/2010/main" val="3403204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BB439-DEBA-A771-4AFA-5DFFF66042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8D286B-5E1C-5BAD-50B9-80F4545C9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B39FC4-8BBA-60B0-F7E0-E37B65E7B7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134B78-4863-52DB-51D8-DED8B5F646C2}"/>
              </a:ext>
            </a:extLst>
          </p:cNvPr>
          <p:cNvSpPr>
            <a:spLocks noGrp="1"/>
          </p:cNvSpPr>
          <p:nvPr>
            <p:ph type="sldNum" sz="quarter" idx="5"/>
          </p:nvPr>
        </p:nvSpPr>
        <p:spPr/>
        <p:txBody>
          <a:bodyPr/>
          <a:lstStyle/>
          <a:p>
            <a:fld id="{642F54BC-A22F-4F12-95CD-05E42216CD3B}" type="slidenum">
              <a:rPr lang="en-US" altLang="en-US" smtClean="0"/>
              <a:pPr/>
              <a:t>11</a:t>
            </a:fld>
            <a:endParaRPr lang="en-US" altLang="en-US"/>
          </a:p>
        </p:txBody>
      </p:sp>
    </p:spTree>
    <p:extLst>
      <p:ext uri="{BB962C8B-B14F-4D97-AF65-F5344CB8AC3E}">
        <p14:creationId xmlns:p14="http://schemas.microsoft.com/office/powerpoint/2010/main" val="648352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1A71D-C77A-0109-AC27-372DBFC77F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15E8C8-7674-E405-36B9-F10555B476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0F05C9-379F-B294-1883-FA106AA6B2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6D7174-730C-10A7-BF25-AD3418FBB11A}"/>
              </a:ext>
            </a:extLst>
          </p:cNvPr>
          <p:cNvSpPr>
            <a:spLocks noGrp="1"/>
          </p:cNvSpPr>
          <p:nvPr>
            <p:ph type="sldNum" sz="quarter" idx="5"/>
          </p:nvPr>
        </p:nvSpPr>
        <p:spPr/>
        <p:txBody>
          <a:bodyPr/>
          <a:lstStyle/>
          <a:p>
            <a:fld id="{642F54BC-A22F-4F12-95CD-05E42216CD3B}" type="slidenum">
              <a:rPr lang="en-US" altLang="en-US" smtClean="0"/>
              <a:pPr/>
              <a:t>12</a:t>
            </a:fld>
            <a:endParaRPr lang="en-US" altLang="en-US"/>
          </a:p>
        </p:txBody>
      </p:sp>
    </p:spTree>
    <p:extLst>
      <p:ext uri="{BB962C8B-B14F-4D97-AF65-F5344CB8AC3E}">
        <p14:creationId xmlns:p14="http://schemas.microsoft.com/office/powerpoint/2010/main" val="2107968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AE93A-D92C-A34A-24A5-16FD1D8664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84227B-5FC2-BBA9-9B7D-B165C12CE0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4701B5-EE08-40D2-10E6-8748732C74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2B8701-F44E-F181-CC21-F1D893C132F3}"/>
              </a:ext>
            </a:extLst>
          </p:cNvPr>
          <p:cNvSpPr>
            <a:spLocks noGrp="1"/>
          </p:cNvSpPr>
          <p:nvPr>
            <p:ph type="sldNum" sz="quarter" idx="5"/>
          </p:nvPr>
        </p:nvSpPr>
        <p:spPr/>
        <p:txBody>
          <a:bodyPr/>
          <a:lstStyle/>
          <a:p>
            <a:fld id="{642F54BC-A22F-4F12-95CD-05E42216CD3B}" type="slidenum">
              <a:rPr lang="en-US" altLang="en-US" smtClean="0"/>
              <a:pPr/>
              <a:t>13</a:t>
            </a:fld>
            <a:endParaRPr lang="en-US" altLang="en-US"/>
          </a:p>
        </p:txBody>
      </p:sp>
    </p:spTree>
    <p:extLst>
      <p:ext uri="{BB962C8B-B14F-4D97-AF65-F5344CB8AC3E}">
        <p14:creationId xmlns:p14="http://schemas.microsoft.com/office/powerpoint/2010/main" val="1151628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499C1-8EA4-5F55-A5AB-82F973EFBC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4235B4-39C3-D3C6-62F9-C020B6D81D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E7B34D-CCBC-398B-6994-93D00D9537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A7D7F5-07F4-F8DF-43F2-6DA8954797E9}"/>
              </a:ext>
            </a:extLst>
          </p:cNvPr>
          <p:cNvSpPr>
            <a:spLocks noGrp="1"/>
          </p:cNvSpPr>
          <p:nvPr>
            <p:ph type="sldNum" sz="quarter" idx="5"/>
          </p:nvPr>
        </p:nvSpPr>
        <p:spPr/>
        <p:txBody>
          <a:bodyPr/>
          <a:lstStyle/>
          <a:p>
            <a:fld id="{642F54BC-A22F-4F12-95CD-05E42216CD3B}" type="slidenum">
              <a:rPr lang="en-US" altLang="en-US" smtClean="0"/>
              <a:pPr/>
              <a:t>14</a:t>
            </a:fld>
            <a:endParaRPr lang="en-US" altLang="en-US"/>
          </a:p>
        </p:txBody>
      </p:sp>
    </p:spTree>
    <p:extLst>
      <p:ext uri="{BB962C8B-B14F-4D97-AF65-F5344CB8AC3E}">
        <p14:creationId xmlns:p14="http://schemas.microsoft.com/office/powerpoint/2010/main" val="1758895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4C763-E7D2-03EF-AB00-DEC81E910A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CDBBE1-3FFC-79A8-0DD5-FF1DDB871A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4B5818-2F64-748F-6EF5-70A476D631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A276A1-170D-0608-72F8-79F9397F883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2F54BC-A22F-4F12-95CD-05E42216CD3B}" type="slidenum">
              <a:rPr kumimoji="0" lang="en-US" altLang="en-US" sz="1200" b="0" i="0" u="none" strike="noStrike" kern="1200" cap="none" spc="0" normalizeH="0" baseline="0" noProof="0" smtClean="0">
                <a:ln>
                  <a:noFill/>
                </a:ln>
                <a:solidFill>
                  <a:prstClr val="black"/>
                </a:solidFill>
                <a:effectLst/>
                <a:uLnTx/>
                <a:uFillTx/>
                <a:latin typeface="Georgia" pitchFamily="1"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Georgia" pitchFamily="1" charset="0"/>
              <a:ea typeface="ヒラギノ角ゴ Pro W3" pitchFamily="1" charset="-128"/>
              <a:cs typeface="+mn-cs"/>
            </a:endParaRPr>
          </a:p>
        </p:txBody>
      </p:sp>
    </p:spTree>
    <p:extLst>
      <p:ext uri="{BB962C8B-B14F-4D97-AF65-F5344CB8AC3E}">
        <p14:creationId xmlns:p14="http://schemas.microsoft.com/office/powerpoint/2010/main" val="3591105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F1D29-8FF9-1BD9-B472-BB9AF4A71A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BA7F35-F3A0-D647-B9F7-96A234EA41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34CBD3-BC58-73AB-88E6-9F7432A9F2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A8B82C-B7C3-D62C-8F5C-0447B7B3669E}"/>
              </a:ext>
            </a:extLst>
          </p:cNvPr>
          <p:cNvSpPr>
            <a:spLocks noGrp="1"/>
          </p:cNvSpPr>
          <p:nvPr>
            <p:ph type="sldNum" sz="quarter" idx="5"/>
          </p:nvPr>
        </p:nvSpPr>
        <p:spPr/>
        <p:txBody>
          <a:bodyPr/>
          <a:lstStyle/>
          <a:p>
            <a:fld id="{642F54BC-A22F-4F12-95CD-05E42216CD3B}" type="slidenum">
              <a:rPr lang="en-US" altLang="en-US" smtClean="0"/>
              <a:pPr/>
              <a:t>16</a:t>
            </a:fld>
            <a:endParaRPr lang="en-US" altLang="en-US"/>
          </a:p>
        </p:txBody>
      </p:sp>
    </p:spTree>
    <p:extLst>
      <p:ext uri="{BB962C8B-B14F-4D97-AF65-F5344CB8AC3E}">
        <p14:creationId xmlns:p14="http://schemas.microsoft.com/office/powerpoint/2010/main" val="1172269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DDEEE-EA96-C38C-8CF2-668A23AC3E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79BC30-AEB0-6980-BB1A-A36B469CF8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6519D5-2EE6-C2BD-F05A-CE169A67C3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CC1D0B-688C-EA53-63EE-2CFBAE5FD861}"/>
              </a:ext>
            </a:extLst>
          </p:cNvPr>
          <p:cNvSpPr>
            <a:spLocks noGrp="1"/>
          </p:cNvSpPr>
          <p:nvPr>
            <p:ph type="sldNum" sz="quarter" idx="5"/>
          </p:nvPr>
        </p:nvSpPr>
        <p:spPr/>
        <p:txBody>
          <a:bodyPr/>
          <a:lstStyle/>
          <a:p>
            <a:fld id="{642F54BC-A22F-4F12-95CD-05E42216CD3B}" type="slidenum">
              <a:rPr lang="en-US" altLang="en-US" smtClean="0"/>
              <a:pPr/>
              <a:t>17</a:t>
            </a:fld>
            <a:endParaRPr lang="en-US" altLang="en-US"/>
          </a:p>
        </p:txBody>
      </p:sp>
    </p:spTree>
    <p:extLst>
      <p:ext uri="{BB962C8B-B14F-4D97-AF65-F5344CB8AC3E}">
        <p14:creationId xmlns:p14="http://schemas.microsoft.com/office/powerpoint/2010/main" val="3322563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860D2-68FC-CFD4-2C6E-66835F164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0CB1BE-784A-779C-3C0A-8DBAB24419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A061A-58DA-A017-4DA5-84901A0754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FD5222-98AB-5DB8-47A1-D5B5F78C7448}"/>
              </a:ext>
            </a:extLst>
          </p:cNvPr>
          <p:cNvSpPr>
            <a:spLocks noGrp="1"/>
          </p:cNvSpPr>
          <p:nvPr>
            <p:ph type="sldNum" sz="quarter" idx="5"/>
          </p:nvPr>
        </p:nvSpPr>
        <p:spPr/>
        <p:txBody>
          <a:bodyPr/>
          <a:lstStyle/>
          <a:p>
            <a:fld id="{642F54BC-A22F-4F12-95CD-05E42216CD3B}" type="slidenum">
              <a:rPr lang="en-US" altLang="en-US" smtClean="0"/>
              <a:pPr/>
              <a:t>18</a:t>
            </a:fld>
            <a:endParaRPr lang="en-US" altLang="en-US"/>
          </a:p>
        </p:txBody>
      </p:sp>
    </p:spTree>
    <p:extLst>
      <p:ext uri="{BB962C8B-B14F-4D97-AF65-F5344CB8AC3E}">
        <p14:creationId xmlns:p14="http://schemas.microsoft.com/office/powerpoint/2010/main" val="1482821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02C2B-8ABC-E0B1-1B4E-FDECFD8406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4DACE7-DD0D-D564-4D09-07F92B58A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F69873-352B-48E7-FC26-6857E57996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F8CD60-FA80-22A9-B760-D56662CCD5B1}"/>
              </a:ext>
            </a:extLst>
          </p:cNvPr>
          <p:cNvSpPr>
            <a:spLocks noGrp="1"/>
          </p:cNvSpPr>
          <p:nvPr>
            <p:ph type="sldNum" sz="quarter" idx="5"/>
          </p:nvPr>
        </p:nvSpPr>
        <p:spPr/>
        <p:txBody>
          <a:bodyPr/>
          <a:lstStyle/>
          <a:p>
            <a:fld id="{642F54BC-A22F-4F12-95CD-05E42216CD3B}" type="slidenum">
              <a:rPr lang="en-US" altLang="en-US" smtClean="0"/>
              <a:pPr/>
              <a:t>19</a:t>
            </a:fld>
            <a:endParaRPr lang="en-US" altLang="en-US"/>
          </a:p>
        </p:txBody>
      </p:sp>
    </p:spTree>
    <p:extLst>
      <p:ext uri="{BB962C8B-B14F-4D97-AF65-F5344CB8AC3E}">
        <p14:creationId xmlns:p14="http://schemas.microsoft.com/office/powerpoint/2010/main" val="874123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460500" y="1182688"/>
            <a:ext cx="4257675" cy="31940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Shape 63"/>
          <p:cNvSpPr txBox="1">
            <a:spLocks noGrp="1"/>
          </p:cNvSpPr>
          <p:nvPr>
            <p:ph type="body" idx="1"/>
          </p:nvPr>
        </p:nvSpPr>
        <p:spPr>
          <a:xfrm>
            <a:off x="717917" y="4554670"/>
            <a:ext cx="5743335" cy="3726550"/>
          </a:xfrm>
          <a:prstGeom prst="rect">
            <a:avLst/>
          </a:prstGeom>
          <a:noFill/>
          <a:ln>
            <a:noFill/>
          </a:ln>
        </p:spPr>
        <p:txBody>
          <a:bodyPr spcFirstLastPara="1" wrap="square" lIns="95081" tIns="47527" rIns="95081" bIns="47527" anchor="t" anchorCtr="0">
            <a:noAutofit/>
          </a:bodyPr>
          <a:lstStyle/>
          <a:p>
            <a:endParaRPr dirty="0"/>
          </a:p>
        </p:txBody>
      </p:sp>
      <p:sp>
        <p:nvSpPr>
          <p:cNvPr id="64" name="Shape 64"/>
          <p:cNvSpPr txBox="1">
            <a:spLocks noGrp="1"/>
          </p:cNvSpPr>
          <p:nvPr>
            <p:ph type="sldNum" idx="12"/>
          </p:nvPr>
        </p:nvSpPr>
        <p:spPr>
          <a:xfrm>
            <a:off x="4066535" y="8989397"/>
            <a:ext cx="3110973" cy="474855"/>
          </a:xfrm>
          <a:prstGeom prst="rect">
            <a:avLst/>
          </a:prstGeom>
          <a:noFill/>
          <a:ln>
            <a:noFill/>
          </a:ln>
        </p:spPr>
        <p:txBody>
          <a:bodyPr spcFirstLastPara="1" wrap="square" lIns="95081" tIns="47527" rIns="95081" bIns="47527" anchor="b" anchorCtr="0">
            <a:noAutofit/>
          </a:bodyPr>
          <a:lstStyle/>
          <a:p>
            <a:pPr algn="r">
              <a:buSzPts val="1200"/>
            </a:pPr>
            <a:fld id="{00000000-1234-1234-1234-123412341234}" type="slidenum">
              <a:rPr lang="en-US">
                <a:latin typeface="Calibri"/>
                <a:ea typeface="Calibri"/>
                <a:cs typeface="Calibri"/>
                <a:sym typeface="Calibri"/>
              </a:rPr>
              <a:pPr algn="r">
                <a:buSzPts val="1200"/>
              </a:pPr>
              <a:t>20</a:t>
            </a:fld>
            <a:endParaRPr>
              <a:latin typeface="Calibri"/>
              <a:ea typeface="Calibri"/>
              <a:cs typeface="Calibri"/>
              <a:sym typeface="Calibri"/>
            </a:endParaRPr>
          </a:p>
        </p:txBody>
      </p:sp>
    </p:spTree>
    <p:extLst>
      <p:ext uri="{BB962C8B-B14F-4D97-AF65-F5344CB8AC3E}">
        <p14:creationId xmlns:p14="http://schemas.microsoft.com/office/powerpoint/2010/main" val="3403204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2F54BC-A22F-4F12-95CD-05E42216CD3B}" type="slidenum">
              <a:rPr lang="en-US" altLang="en-US" smtClean="0"/>
              <a:pPr/>
              <a:t>2</a:t>
            </a:fld>
            <a:endParaRPr lang="en-US" altLang="en-US"/>
          </a:p>
        </p:txBody>
      </p:sp>
    </p:spTree>
    <p:extLst>
      <p:ext uri="{BB962C8B-B14F-4D97-AF65-F5344CB8AC3E}">
        <p14:creationId xmlns:p14="http://schemas.microsoft.com/office/powerpoint/2010/main" val="1928821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701040" y="4473892"/>
            <a:ext cx="5608320" cy="3660458"/>
          </a:xfrm>
          <a:prstGeom prst="rect">
            <a:avLst/>
          </a:prstGeom>
        </p:spPr>
        <p:txBody>
          <a:bodyPr spcFirstLastPara="1" wrap="square" lIns="93162" tIns="93162" rIns="93162" bIns="93162" anchor="t" anchorCtr="0">
            <a:noAutofit/>
          </a:bodyPr>
          <a:lstStyle/>
          <a:p>
            <a:pPr marL="0" indent="0"/>
            <a:endParaRPr/>
          </a:p>
        </p:txBody>
      </p:sp>
      <p:sp>
        <p:nvSpPr>
          <p:cNvPr id="79" name="Shape 79"/>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9362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642F54BC-A22F-4F12-95CD-05E42216CD3B}" type="slidenum">
              <a:rPr lang="en-US" altLang="en-US" smtClean="0"/>
              <a:pPr/>
              <a:t>24</a:t>
            </a:fld>
            <a:endParaRPr lang="en-US" altLang="en-US"/>
          </a:p>
        </p:txBody>
      </p:sp>
    </p:spTree>
    <p:extLst>
      <p:ext uri="{BB962C8B-B14F-4D97-AF65-F5344CB8AC3E}">
        <p14:creationId xmlns:p14="http://schemas.microsoft.com/office/powerpoint/2010/main" val="441638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9086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717917" y="4554670"/>
            <a:ext cx="5743335" cy="3726550"/>
          </a:xfrm>
          <a:prstGeom prst="rect">
            <a:avLst/>
          </a:prstGeom>
        </p:spPr>
        <p:txBody>
          <a:bodyPr spcFirstLastPara="1" wrap="square" lIns="95081" tIns="95081" rIns="95081" bIns="95081" anchor="t" anchorCtr="0">
            <a:noAutofit/>
          </a:bodyPr>
          <a:lstStyle/>
          <a:p>
            <a:endParaRPr dirty="0"/>
          </a:p>
        </p:txBody>
      </p:sp>
      <p:sp>
        <p:nvSpPr>
          <p:cNvPr id="79" name="Shape 79"/>
          <p:cNvSpPr>
            <a:spLocks noGrp="1" noRot="1" noChangeAspect="1"/>
          </p:cNvSpPr>
          <p:nvPr>
            <p:ph type="sldImg" idx="2"/>
          </p:nvPr>
        </p:nvSpPr>
        <p:spPr>
          <a:xfrm>
            <a:off x="1460500" y="1182688"/>
            <a:ext cx="4257675" cy="31940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7987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642F54BC-A22F-4F12-95CD-05E42216CD3B}" type="slidenum">
              <a:rPr lang="en-US" altLang="en-US" smtClean="0"/>
              <a:pPr/>
              <a:t>28</a:t>
            </a:fld>
            <a:endParaRPr lang="en-US" altLang="en-US"/>
          </a:p>
        </p:txBody>
      </p:sp>
    </p:spTree>
    <p:extLst>
      <p:ext uri="{BB962C8B-B14F-4D97-AF65-F5344CB8AC3E}">
        <p14:creationId xmlns:p14="http://schemas.microsoft.com/office/powerpoint/2010/main" val="3716901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642F54BC-A22F-4F12-95CD-05E42216CD3B}" type="slidenum">
              <a:rPr lang="en-US" altLang="en-US" smtClean="0"/>
              <a:pPr/>
              <a:t>40</a:t>
            </a:fld>
            <a:endParaRPr lang="en-US" altLang="en-US"/>
          </a:p>
        </p:txBody>
      </p:sp>
    </p:spTree>
    <p:extLst>
      <p:ext uri="{BB962C8B-B14F-4D97-AF65-F5344CB8AC3E}">
        <p14:creationId xmlns:p14="http://schemas.microsoft.com/office/powerpoint/2010/main" val="4132502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642F54BC-A22F-4F12-95CD-05E42216CD3B}" type="slidenum">
              <a:rPr lang="en-US" altLang="en-US" smtClean="0"/>
              <a:pPr/>
              <a:t>41</a:t>
            </a:fld>
            <a:endParaRPr lang="en-US" altLang="en-US"/>
          </a:p>
        </p:txBody>
      </p:sp>
    </p:spTree>
    <p:extLst>
      <p:ext uri="{BB962C8B-B14F-4D97-AF65-F5344CB8AC3E}">
        <p14:creationId xmlns:p14="http://schemas.microsoft.com/office/powerpoint/2010/main" val="1736775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02C2B-8ABC-E0B1-1B4E-FDECFD8406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4DACE7-DD0D-D564-4D09-07F92B58A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F69873-352B-48E7-FC26-6857E57996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F8CD60-FA80-22A9-B760-D56662CCD5B1}"/>
              </a:ext>
            </a:extLst>
          </p:cNvPr>
          <p:cNvSpPr>
            <a:spLocks noGrp="1"/>
          </p:cNvSpPr>
          <p:nvPr>
            <p:ph type="sldNum" sz="quarter" idx="5"/>
          </p:nvPr>
        </p:nvSpPr>
        <p:spPr/>
        <p:txBody>
          <a:bodyPr/>
          <a:lstStyle/>
          <a:p>
            <a:fld id="{642F54BC-A22F-4F12-95CD-05E42216CD3B}" type="slidenum">
              <a:rPr lang="en-US" altLang="en-US" smtClean="0"/>
              <a:pPr/>
              <a:t>42</a:t>
            </a:fld>
            <a:endParaRPr lang="en-US" altLang="en-US"/>
          </a:p>
        </p:txBody>
      </p:sp>
    </p:spTree>
    <p:extLst>
      <p:ext uri="{BB962C8B-B14F-4D97-AF65-F5344CB8AC3E}">
        <p14:creationId xmlns:p14="http://schemas.microsoft.com/office/powerpoint/2010/main" val="874123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460500" y="1182688"/>
            <a:ext cx="4257675" cy="31940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Shape 63"/>
          <p:cNvSpPr txBox="1">
            <a:spLocks noGrp="1"/>
          </p:cNvSpPr>
          <p:nvPr>
            <p:ph type="body" idx="1"/>
          </p:nvPr>
        </p:nvSpPr>
        <p:spPr>
          <a:xfrm>
            <a:off x="717917" y="4554670"/>
            <a:ext cx="5743335" cy="3726550"/>
          </a:xfrm>
          <a:prstGeom prst="rect">
            <a:avLst/>
          </a:prstGeom>
          <a:noFill/>
          <a:ln>
            <a:noFill/>
          </a:ln>
        </p:spPr>
        <p:txBody>
          <a:bodyPr spcFirstLastPara="1" wrap="square" lIns="95081" tIns="47527" rIns="95081" bIns="47527" anchor="t" anchorCtr="0">
            <a:noAutofit/>
          </a:bodyPr>
          <a:lstStyle/>
          <a:p>
            <a:endParaRPr dirty="0"/>
          </a:p>
        </p:txBody>
      </p:sp>
      <p:sp>
        <p:nvSpPr>
          <p:cNvPr id="64" name="Shape 64"/>
          <p:cNvSpPr txBox="1">
            <a:spLocks noGrp="1"/>
          </p:cNvSpPr>
          <p:nvPr>
            <p:ph type="sldNum" idx="12"/>
          </p:nvPr>
        </p:nvSpPr>
        <p:spPr>
          <a:xfrm>
            <a:off x="4066535" y="8989397"/>
            <a:ext cx="3110973" cy="474855"/>
          </a:xfrm>
          <a:prstGeom prst="rect">
            <a:avLst/>
          </a:prstGeom>
          <a:noFill/>
          <a:ln>
            <a:noFill/>
          </a:ln>
        </p:spPr>
        <p:txBody>
          <a:bodyPr spcFirstLastPara="1" wrap="square" lIns="95081" tIns="47527" rIns="95081" bIns="47527" anchor="b" anchorCtr="0">
            <a:noAutofit/>
          </a:bodyPr>
          <a:lstStyle/>
          <a:p>
            <a:pPr algn="r">
              <a:buSzPts val="1200"/>
            </a:pPr>
            <a:fld id="{00000000-1234-1234-1234-123412341234}" type="slidenum">
              <a:rPr lang="en-US">
                <a:latin typeface="Calibri"/>
                <a:ea typeface="Calibri"/>
                <a:cs typeface="Calibri"/>
                <a:sym typeface="Calibri"/>
              </a:rPr>
              <a:pPr algn="r">
                <a:buSzPts val="1200"/>
              </a:pPr>
              <a:t>43</a:t>
            </a:fld>
            <a:endParaRPr>
              <a:latin typeface="Calibri"/>
              <a:ea typeface="Calibri"/>
              <a:cs typeface="Calibri"/>
              <a:sym typeface="Calibri"/>
            </a:endParaRPr>
          </a:p>
        </p:txBody>
      </p:sp>
    </p:spTree>
    <p:extLst>
      <p:ext uri="{BB962C8B-B14F-4D97-AF65-F5344CB8AC3E}">
        <p14:creationId xmlns:p14="http://schemas.microsoft.com/office/powerpoint/2010/main" val="3403204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701040" y="4473892"/>
            <a:ext cx="5608320" cy="3660458"/>
          </a:xfrm>
          <a:prstGeom prst="rect">
            <a:avLst/>
          </a:prstGeom>
        </p:spPr>
        <p:txBody>
          <a:bodyPr spcFirstLastPara="1" wrap="square" lIns="93162" tIns="93162" rIns="93162" bIns="93162" anchor="t" anchorCtr="0">
            <a:noAutofit/>
          </a:bodyPr>
          <a:lstStyle/>
          <a:p>
            <a:pPr marL="0" indent="0"/>
            <a:endParaRPr/>
          </a:p>
        </p:txBody>
      </p:sp>
      <p:sp>
        <p:nvSpPr>
          <p:cNvPr id="79" name="Shape 79"/>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93622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701040" y="4473892"/>
            <a:ext cx="5608320" cy="3660458"/>
          </a:xfrm>
          <a:prstGeom prst="rect">
            <a:avLst/>
          </a:prstGeom>
        </p:spPr>
        <p:txBody>
          <a:bodyPr spcFirstLastPara="1" wrap="square" lIns="93162" tIns="93162" rIns="93162" bIns="93162" anchor="t" anchorCtr="0">
            <a:noAutofit/>
          </a:bodyPr>
          <a:lstStyle/>
          <a:p>
            <a:pPr marL="0" indent="0"/>
            <a:endParaRPr/>
          </a:p>
        </p:txBody>
      </p:sp>
      <p:sp>
        <p:nvSpPr>
          <p:cNvPr id="79" name="Shape 79"/>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9362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642F54BC-A22F-4F12-95CD-05E42216CD3B}" type="slidenum">
              <a:rPr lang="en-US" altLang="en-US" smtClean="0"/>
              <a:pPr/>
              <a:t>47</a:t>
            </a:fld>
            <a:endParaRPr lang="en-US" altLang="en-US"/>
          </a:p>
        </p:txBody>
      </p:sp>
    </p:spTree>
    <p:extLst>
      <p:ext uri="{BB962C8B-B14F-4D97-AF65-F5344CB8AC3E}">
        <p14:creationId xmlns:p14="http://schemas.microsoft.com/office/powerpoint/2010/main" val="4416381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90863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717917" y="4554670"/>
            <a:ext cx="5743335" cy="3726550"/>
          </a:xfrm>
          <a:prstGeom prst="rect">
            <a:avLst/>
          </a:prstGeom>
        </p:spPr>
        <p:txBody>
          <a:bodyPr spcFirstLastPara="1" wrap="square" lIns="95081" tIns="95081" rIns="95081" bIns="95081" anchor="t" anchorCtr="0">
            <a:noAutofit/>
          </a:bodyPr>
          <a:lstStyle/>
          <a:p>
            <a:endParaRPr dirty="0"/>
          </a:p>
        </p:txBody>
      </p:sp>
      <p:sp>
        <p:nvSpPr>
          <p:cNvPr id="79" name="Shape 79"/>
          <p:cNvSpPr>
            <a:spLocks noGrp="1" noRot="1" noChangeAspect="1"/>
          </p:cNvSpPr>
          <p:nvPr>
            <p:ph type="sldImg" idx="2"/>
          </p:nvPr>
        </p:nvSpPr>
        <p:spPr>
          <a:xfrm>
            <a:off x="1460500" y="1182688"/>
            <a:ext cx="4257675" cy="31940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79874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642F54BC-A22F-4F12-95CD-05E42216CD3B}" type="slidenum">
              <a:rPr lang="en-US" altLang="en-US" smtClean="0"/>
              <a:pPr/>
              <a:t>51</a:t>
            </a:fld>
            <a:endParaRPr lang="en-US" altLang="en-US"/>
          </a:p>
        </p:txBody>
      </p:sp>
    </p:spTree>
    <p:extLst>
      <p:ext uri="{BB962C8B-B14F-4D97-AF65-F5344CB8AC3E}">
        <p14:creationId xmlns:p14="http://schemas.microsoft.com/office/powerpoint/2010/main" val="37169013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642F54BC-A22F-4F12-95CD-05E42216CD3B}" type="slidenum">
              <a:rPr lang="en-US" altLang="en-US" smtClean="0"/>
              <a:pPr/>
              <a:t>63</a:t>
            </a:fld>
            <a:endParaRPr lang="en-US" altLang="en-US"/>
          </a:p>
        </p:txBody>
      </p:sp>
    </p:spTree>
    <p:extLst>
      <p:ext uri="{BB962C8B-B14F-4D97-AF65-F5344CB8AC3E}">
        <p14:creationId xmlns:p14="http://schemas.microsoft.com/office/powerpoint/2010/main" val="41325028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642F54BC-A22F-4F12-95CD-05E42216CD3B}" type="slidenum">
              <a:rPr lang="en-US" altLang="en-US" smtClean="0"/>
              <a:pPr/>
              <a:t>64</a:t>
            </a:fld>
            <a:endParaRPr lang="en-US" altLang="en-US"/>
          </a:p>
        </p:txBody>
      </p:sp>
    </p:spTree>
    <p:extLst>
      <p:ext uri="{BB962C8B-B14F-4D97-AF65-F5344CB8AC3E}">
        <p14:creationId xmlns:p14="http://schemas.microsoft.com/office/powerpoint/2010/main" val="18522459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02C2B-8ABC-E0B1-1B4E-FDECFD8406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4DACE7-DD0D-D564-4D09-07F92B58A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F69873-352B-48E7-FC26-6857E57996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F8CD60-FA80-22A9-B760-D56662CCD5B1}"/>
              </a:ext>
            </a:extLst>
          </p:cNvPr>
          <p:cNvSpPr>
            <a:spLocks noGrp="1"/>
          </p:cNvSpPr>
          <p:nvPr>
            <p:ph type="sldNum" sz="quarter" idx="5"/>
          </p:nvPr>
        </p:nvSpPr>
        <p:spPr/>
        <p:txBody>
          <a:bodyPr/>
          <a:lstStyle/>
          <a:p>
            <a:fld id="{642F54BC-A22F-4F12-95CD-05E42216CD3B}" type="slidenum">
              <a:rPr lang="en-US" altLang="en-US" smtClean="0"/>
              <a:pPr/>
              <a:t>65</a:t>
            </a:fld>
            <a:endParaRPr lang="en-US" altLang="en-US"/>
          </a:p>
        </p:txBody>
      </p:sp>
    </p:spTree>
    <p:extLst>
      <p:ext uri="{BB962C8B-B14F-4D97-AF65-F5344CB8AC3E}">
        <p14:creationId xmlns:p14="http://schemas.microsoft.com/office/powerpoint/2010/main" val="874123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642F54BC-A22F-4F12-95CD-05E42216CD3B}" type="slidenum">
              <a:rPr lang="en-US" altLang="en-US" smtClean="0"/>
              <a:pPr/>
              <a:t>4</a:t>
            </a:fld>
            <a:endParaRPr lang="en-US" altLang="en-US"/>
          </a:p>
        </p:txBody>
      </p:sp>
    </p:spTree>
    <p:extLst>
      <p:ext uri="{BB962C8B-B14F-4D97-AF65-F5344CB8AC3E}">
        <p14:creationId xmlns:p14="http://schemas.microsoft.com/office/powerpoint/2010/main" val="441638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717917" y="4554670"/>
            <a:ext cx="5743335" cy="3726550"/>
          </a:xfrm>
          <a:prstGeom prst="rect">
            <a:avLst/>
          </a:prstGeom>
        </p:spPr>
        <p:txBody>
          <a:bodyPr spcFirstLastPara="1" wrap="square" lIns="95081" tIns="95081" rIns="95081" bIns="95081" anchor="t" anchorCtr="0">
            <a:noAutofit/>
          </a:bodyPr>
          <a:lstStyle/>
          <a:p>
            <a:endParaRPr dirty="0"/>
          </a:p>
        </p:txBody>
      </p:sp>
      <p:sp>
        <p:nvSpPr>
          <p:cNvPr id="79" name="Shape 79"/>
          <p:cNvSpPr>
            <a:spLocks noGrp="1" noRot="1" noChangeAspect="1"/>
          </p:cNvSpPr>
          <p:nvPr>
            <p:ph type="sldImg" idx="2"/>
          </p:nvPr>
        </p:nvSpPr>
        <p:spPr>
          <a:xfrm>
            <a:off x="1460500" y="1182688"/>
            <a:ext cx="4257675" cy="31940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7987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460500" y="1182688"/>
            <a:ext cx="4257675" cy="31940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Shape 63"/>
          <p:cNvSpPr txBox="1">
            <a:spLocks noGrp="1"/>
          </p:cNvSpPr>
          <p:nvPr>
            <p:ph type="body" idx="1"/>
          </p:nvPr>
        </p:nvSpPr>
        <p:spPr>
          <a:xfrm>
            <a:off x="717917" y="4554670"/>
            <a:ext cx="5743335" cy="3726550"/>
          </a:xfrm>
          <a:prstGeom prst="rect">
            <a:avLst/>
          </a:prstGeom>
          <a:noFill/>
          <a:ln>
            <a:noFill/>
          </a:ln>
        </p:spPr>
        <p:txBody>
          <a:bodyPr spcFirstLastPara="1" wrap="square" lIns="95081" tIns="47527" rIns="95081" bIns="47527" anchor="t" anchorCtr="0">
            <a:noAutofit/>
          </a:bodyPr>
          <a:lstStyle/>
          <a:p>
            <a:endParaRPr dirty="0"/>
          </a:p>
        </p:txBody>
      </p:sp>
      <p:sp>
        <p:nvSpPr>
          <p:cNvPr id="64" name="Shape 64"/>
          <p:cNvSpPr txBox="1">
            <a:spLocks noGrp="1"/>
          </p:cNvSpPr>
          <p:nvPr>
            <p:ph type="sldNum" idx="12"/>
          </p:nvPr>
        </p:nvSpPr>
        <p:spPr>
          <a:xfrm>
            <a:off x="4066535" y="8989397"/>
            <a:ext cx="3110973" cy="474855"/>
          </a:xfrm>
          <a:prstGeom prst="rect">
            <a:avLst/>
          </a:prstGeom>
          <a:noFill/>
          <a:ln>
            <a:noFill/>
          </a:ln>
        </p:spPr>
        <p:txBody>
          <a:bodyPr spcFirstLastPara="1" wrap="square" lIns="95081" tIns="47527" rIns="95081" bIns="47527" anchor="b" anchorCtr="0">
            <a:noAutofit/>
          </a:bodyPr>
          <a:lstStyle/>
          <a:p>
            <a:pPr algn="r">
              <a:buSzPts val="1200"/>
            </a:pPr>
            <a:fld id="{00000000-1234-1234-1234-123412341234}" type="slidenum">
              <a:rPr lang="en-US">
                <a:latin typeface="Calibri"/>
                <a:ea typeface="Calibri"/>
                <a:cs typeface="Calibri"/>
                <a:sym typeface="Calibri"/>
              </a:rPr>
              <a:pPr algn="r">
                <a:buSzPts val="1200"/>
              </a:pPr>
              <a:t>8</a:t>
            </a:fld>
            <a:endParaRPr>
              <a:latin typeface="Calibri"/>
              <a:ea typeface="Calibri"/>
              <a:cs typeface="Calibri"/>
              <a:sym typeface="Calibri"/>
            </a:endParaRPr>
          </a:p>
        </p:txBody>
      </p:sp>
    </p:spTree>
    <p:extLst>
      <p:ext uri="{BB962C8B-B14F-4D97-AF65-F5344CB8AC3E}">
        <p14:creationId xmlns:p14="http://schemas.microsoft.com/office/powerpoint/2010/main" val="3403204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701040" y="4473892"/>
            <a:ext cx="5608320" cy="3660458"/>
          </a:xfrm>
          <a:prstGeom prst="rect">
            <a:avLst/>
          </a:prstGeom>
        </p:spPr>
        <p:txBody>
          <a:bodyPr spcFirstLastPara="1" wrap="square" lIns="93162" tIns="93162" rIns="93162" bIns="93162" anchor="t" anchorCtr="0">
            <a:noAutofit/>
          </a:bodyPr>
          <a:lstStyle/>
          <a:p>
            <a:pPr marL="0" indent="0"/>
            <a:endParaRPr/>
          </a:p>
        </p:txBody>
      </p:sp>
      <p:sp>
        <p:nvSpPr>
          <p:cNvPr id="79" name="Shape 79"/>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9362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2F54BC-A22F-4F12-95CD-05E42216CD3B}" type="slidenum">
              <a:rPr lang="en-US" altLang="en-US" smtClean="0"/>
              <a:pPr/>
              <a:t>10</a:t>
            </a:fld>
            <a:endParaRPr lang="en-US" altLang="en-US"/>
          </a:p>
        </p:txBody>
      </p:sp>
    </p:spTree>
    <p:extLst>
      <p:ext uri="{BB962C8B-B14F-4D97-AF65-F5344CB8AC3E}">
        <p14:creationId xmlns:p14="http://schemas.microsoft.com/office/powerpoint/2010/main" val="19288214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130425"/>
            <a:ext cx="6858000" cy="1470025"/>
          </a:xfrm>
          <a:prstGeom prst="rect">
            <a:avLst/>
          </a:prstGeom>
        </p:spPr>
        <p:txBody>
          <a:bodyPr/>
          <a:lstStyle>
            <a:lvl1pPr algn="l">
              <a:defRPr>
                <a:solidFill>
                  <a:schemeClr val="bg1"/>
                </a:solidFill>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600200" y="3886200"/>
            <a:ext cx="6172200" cy="1752600"/>
          </a:xfrm>
          <a:prstGeom prst="rect">
            <a:avLst/>
          </a:prstGeom>
        </p:spPr>
        <p:txBody>
          <a:bodyPr/>
          <a:lstStyle>
            <a:lvl1pPr marL="0" indent="0" algn="l">
              <a:buNone/>
              <a:defRPr>
                <a:solidFill>
                  <a:schemeClr val="bg1"/>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8"/>
          <p:cNvSpPr>
            <a:spLocks noGrp="1"/>
          </p:cNvSpPr>
          <p:nvPr>
            <p:ph type="dt" sz="half" idx="10"/>
          </p:nvPr>
        </p:nvSpPr>
        <p:spPr/>
        <p:txBody>
          <a:bodyPr/>
          <a:lstStyle>
            <a:lvl1pPr>
              <a:defRPr/>
            </a:lvl1pPr>
          </a:lstStyle>
          <a:p>
            <a:pPr>
              <a:defRPr/>
            </a:pPr>
            <a:r>
              <a:rPr lang="en-US"/>
              <a:t>Office of Patient Care Services </a:t>
            </a:r>
          </a:p>
        </p:txBody>
      </p:sp>
      <p:sp>
        <p:nvSpPr>
          <p:cNvPr id="5" name="Footer Placeholder 9"/>
          <p:cNvSpPr>
            <a:spLocks noGrp="1"/>
          </p:cNvSpPr>
          <p:nvPr>
            <p:ph type="ftr" sz="quarter" idx="11"/>
          </p:nvPr>
        </p:nvSpPr>
        <p:spPr/>
        <p:txBody>
          <a:bodyPr/>
          <a:lstStyle>
            <a:lvl1pPr>
              <a:defRPr/>
            </a:lvl1pPr>
          </a:lstStyle>
          <a:p>
            <a:pPr>
              <a:defRPr/>
            </a:pPr>
            <a:r>
              <a:rPr lang="en-US"/>
              <a:t>Health Outcomes Military Exposures / War Related Illness and Injury Study Center</a:t>
            </a:r>
          </a:p>
        </p:txBody>
      </p:sp>
      <p:sp>
        <p:nvSpPr>
          <p:cNvPr id="6" name="Slide Number Placeholder 10"/>
          <p:cNvSpPr>
            <a:spLocks noGrp="1"/>
          </p:cNvSpPr>
          <p:nvPr>
            <p:ph type="sldNum" sz="quarter" idx="12"/>
          </p:nvPr>
        </p:nvSpPr>
        <p:spPr/>
        <p:txBody>
          <a:bodyPr/>
          <a:lstStyle>
            <a:lvl1pPr>
              <a:defRPr/>
            </a:lvl1pPr>
          </a:lstStyle>
          <a:p>
            <a:fld id="{D6FA5AC5-3E16-4E3C-A3B7-2737D5907A5A}" type="slidenum">
              <a:rPr lang="en-US" altLang="en-US"/>
              <a:pPr/>
              <a:t>‹#›</a:t>
            </a:fld>
            <a:endParaRPr lang="en-US" altLang="en-US"/>
          </a:p>
        </p:txBody>
      </p:sp>
    </p:spTree>
    <p:extLst>
      <p:ext uri="{BB962C8B-B14F-4D97-AF65-F5344CB8AC3E}">
        <p14:creationId xmlns:p14="http://schemas.microsoft.com/office/powerpoint/2010/main" val="2733027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Slide Number Placeholder 10"/>
          <p:cNvSpPr>
            <a:spLocks noGrp="1"/>
          </p:cNvSpPr>
          <p:nvPr>
            <p:ph type="sldNum" sz="quarter" idx="12"/>
          </p:nvPr>
        </p:nvSpPr>
        <p:spPr/>
        <p:txBody>
          <a:bodyPr/>
          <a:lstStyle>
            <a:lvl1pPr>
              <a:defRPr/>
            </a:lvl1pPr>
          </a:lstStyle>
          <a:p>
            <a:fld id="{A829F25A-84D3-4F9E-BD6A-3ADD05BBF9F6}" type="slidenum">
              <a:rPr lang="en-US" altLang="en-US"/>
              <a:pPr/>
              <a:t>‹#›</a:t>
            </a:fld>
            <a:endParaRPr lang="en-US" altLang="en-US"/>
          </a:p>
        </p:txBody>
      </p:sp>
    </p:spTree>
    <p:extLst>
      <p:ext uri="{BB962C8B-B14F-4D97-AF65-F5344CB8AC3E}">
        <p14:creationId xmlns:p14="http://schemas.microsoft.com/office/powerpoint/2010/main" val="1689851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257300"/>
            <a:ext cx="7467600" cy="685800"/>
          </a:xfrm>
          <a:prstGeom prst="rect">
            <a:avLst/>
          </a:prstGeom>
          <a:ln>
            <a:solidFill>
              <a:schemeClr val="bg1"/>
            </a:solidFill>
          </a:ln>
        </p:spPr>
        <p:txBody>
          <a:bodyPr/>
          <a:lstStyle>
            <a:lvl1pPr algn="l">
              <a:defRPr sz="1181" b="1" i="0">
                <a:solidFill>
                  <a:srgbClr val="174782"/>
                </a:solidFill>
                <a:latin typeface="Georgia"/>
                <a:cs typeface="Georgia"/>
              </a:defRPr>
            </a:lvl1pPr>
          </a:lstStyle>
          <a:p>
            <a:r>
              <a:rPr lang="en-US" dirty="0"/>
              <a:t>Click to edit Master title style</a:t>
            </a:r>
          </a:p>
        </p:txBody>
      </p:sp>
      <p:sp>
        <p:nvSpPr>
          <p:cNvPr id="12" name="Content Placeholder 2"/>
          <p:cNvSpPr>
            <a:spLocks noGrp="1"/>
          </p:cNvSpPr>
          <p:nvPr>
            <p:ph idx="1" hasCustomPrompt="1"/>
          </p:nvPr>
        </p:nvSpPr>
        <p:spPr>
          <a:xfrm>
            <a:off x="914400" y="2133600"/>
            <a:ext cx="7467600" cy="3581401"/>
          </a:xfrm>
          <a:prstGeom prst="rect">
            <a:avLst/>
          </a:prstGeom>
          <a:ln>
            <a:solidFill>
              <a:schemeClr val="bg1"/>
            </a:solidFill>
          </a:ln>
        </p:spPr>
        <p:txBody>
          <a:bodyPr/>
          <a:lstStyle>
            <a:lvl1pPr marL="11573" indent="0" algn="l">
              <a:buFont typeface="+mj-lt"/>
              <a:buAutoNum type="romanUcPeriod"/>
              <a:defRPr sz="760" b="0">
                <a:solidFill>
                  <a:schemeClr val="bg1">
                    <a:lumMod val="50000"/>
                  </a:schemeClr>
                </a:solidFill>
                <a:latin typeface="Georgia"/>
                <a:cs typeface="Georgia"/>
              </a:defRPr>
            </a:lvl1pPr>
            <a:lvl2pPr marL="127302" indent="0" algn="l">
              <a:buFont typeface="+mj-lt"/>
              <a:buAutoNum type="alphaUcPeriod"/>
              <a:defRPr sz="675" b="1" i="0">
                <a:solidFill>
                  <a:schemeClr val="bg1">
                    <a:lumMod val="50000"/>
                  </a:schemeClr>
                </a:solidFill>
                <a:latin typeface="Georgia"/>
                <a:cs typeface="Georgia"/>
              </a:defRPr>
            </a:lvl2pPr>
            <a:lvl3pPr marL="262319" indent="0" algn="l">
              <a:buFont typeface="+mj-lt"/>
              <a:buAutoNum type="arabicPeriod"/>
              <a:defRPr sz="675">
                <a:solidFill>
                  <a:schemeClr val="bg1">
                    <a:lumMod val="50000"/>
                  </a:schemeClr>
                </a:solidFill>
                <a:latin typeface="Georgia"/>
                <a:cs typeface="Georgia"/>
              </a:defRPr>
            </a:lvl3pPr>
            <a:lvl4pPr marL="366475" indent="0" algn="l">
              <a:buFont typeface="+mj-lt"/>
              <a:buAutoNum type="alphaLcParenR"/>
              <a:defRPr sz="675">
                <a:solidFill>
                  <a:schemeClr val="bg1">
                    <a:lumMod val="50000"/>
                  </a:schemeClr>
                </a:solidFill>
                <a:latin typeface="Georgia"/>
                <a:cs typeface="Georgia"/>
              </a:defRPr>
            </a:lvl4pPr>
            <a:lvl5pPr marL="482204" indent="0" algn="l">
              <a:buFont typeface="Arial"/>
              <a:buChar char="•"/>
              <a:defRPr sz="675">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TextBox 3">
            <a:extLst>
              <a:ext uri="{FF2B5EF4-FFF2-40B4-BE49-F238E27FC236}">
                <a16:creationId xmlns:a16="http://schemas.microsoft.com/office/drawing/2014/main" id="{E857F537-E8AC-45D6-8247-300DB8EE7E44}"/>
              </a:ext>
            </a:extLst>
          </p:cNvPr>
          <p:cNvSpPr txBox="1"/>
          <p:nvPr userDrawn="1"/>
        </p:nvSpPr>
        <p:spPr>
          <a:xfrm>
            <a:off x="914400" y="317213"/>
            <a:ext cx="6705600" cy="176651"/>
          </a:xfrm>
          <a:prstGeom prst="rect">
            <a:avLst/>
          </a:prstGeom>
          <a:noFill/>
        </p:spPr>
        <p:txBody>
          <a:bodyPr wrap="square" rtlCol="0">
            <a:spAutoFit/>
          </a:bodyPr>
          <a:lstStyle/>
          <a:p>
            <a:r>
              <a:rPr lang="en-US" sz="548" kern="1200" cap="all" dirty="0">
                <a:solidFill>
                  <a:schemeClr val="bg1"/>
                </a:solidFill>
                <a:latin typeface="Georgia"/>
                <a:ea typeface="+mn-ea"/>
                <a:cs typeface="Georgia"/>
              </a:rPr>
              <a:t>CLICK HERE TO EDIT</a:t>
            </a:r>
            <a:r>
              <a:rPr lang="en-US" sz="548" kern="1200" cap="all" baseline="0" dirty="0">
                <a:solidFill>
                  <a:schemeClr val="bg1"/>
                </a:solidFill>
                <a:latin typeface="Georgia"/>
                <a:ea typeface="+mn-ea"/>
                <a:cs typeface="Georgia"/>
              </a:rPr>
              <a:t> DOCUMENT TITLE HEADER INFORMATION</a:t>
            </a:r>
            <a:endParaRPr lang="en-US" sz="548" cap="all" dirty="0">
              <a:solidFill>
                <a:schemeClr val="bg1"/>
              </a:solidFill>
              <a:latin typeface="Georgia"/>
              <a:cs typeface="Georgia"/>
            </a:endParaRPr>
          </a:p>
        </p:txBody>
      </p:sp>
    </p:spTree>
    <p:extLst>
      <p:ext uri="{BB962C8B-B14F-4D97-AF65-F5344CB8AC3E}">
        <p14:creationId xmlns:p14="http://schemas.microsoft.com/office/powerpoint/2010/main" val="2141835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1">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3787DBB-9C39-4900-8066-7BF5502C2EC7}"/>
              </a:ext>
            </a:extLst>
          </p:cNvPr>
          <p:cNvSpPr>
            <a:spLocks noGrp="1"/>
          </p:cNvSpPr>
          <p:nvPr>
            <p:ph type="body" sz="quarter" idx="10" hasCustomPrompt="1"/>
          </p:nvPr>
        </p:nvSpPr>
        <p:spPr>
          <a:xfrm>
            <a:off x="958467" y="1874841"/>
            <a:ext cx="7259608" cy="1554163"/>
          </a:xfrm>
          <a:prstGeom prst="rect">
            <a:avLst/>
          </a:prstGeom>
        </p:spPr>
        <p:txBody>
          <a:bodyPr/>
          <a:lstStyle>
            <a:lvl1pPr marL="0" indent="0" algn="ctr">
              <a:buNone/>
              <a:defRPr sz="2025">
                <a:solidFill>
                  <a:schemeClr val="bg1"/>
                </a:solidFill>
              </a:defRPr>
            </a:lvl1pPr>
            <a:lvl2pPr>
              <a:defRPr>
                <a:solidFill>
                  <a:schemeClr val="bg1"/>
                </a:solidFill>
              </a:defRPr>
            </a:lvl2pPr>
            <a:lvl3pPr>
              <a:defRPr>
                <a:solidFill>
                  <a:schemeClr val="bg1"/>
                </a:solidFill>
              </a:defRPr>
            </a:lvl3pPr>
            <a:lvl4pPr marL="578644" indent="0">
              <a:buNone/>
              <a:defRPr/>
            </a:lvl4pPr>
          </a:lstStyle>
          <a:p>
            <a:pPr lvl="0"/>
            <a:r>
              <a:rPr lang="en-US" dirty="0"/>
              <a:t>Presentation Title </a:t>
            </a:r>
          </a:p>
        </p:txBody>
      </p:sp>
      <p:sp>
        <p:nvSpPr>
          <p:cNvPr id="6" name="Text Placeholder 5">
            <a:extLst>
              <a:ext uri="{FF2B5EF4-FFF2-40B4-BE49-F238E27FC236}">
                <a16:creationId xmlns:a16="http://schemas.microsoft.com/office/drawing/2014/main" id="{52A90229-9D97-4436-AC8D-EEEA1A3CB0E2}"/>
              </a:ext>
            </a:extLst>
          </p:cNvPr>
          <p:cNvSpPr>
            <a:spLocks noGrp="1"/>
          </p:cNvSpPr>
          <p:nvPr>
            <p:ph type="body" sz="quarter" idx="11" hasCustomPrompt="1"/>
          </p:nvPr>
        </p:nvSpPr>
        <p:spPr>
          <a:xfrm>
            <a:off x="958467" y="3668617"/>
            <a:ext cx="7259608" cy="1277956"/>
          </a:xfrm>
          <a:prstGeom prst="rect">
            <a:avLst/>
          </a:prstGeom>
        </p:spPr>
        <p:txBody>
          <a:bodyPr/>
          <a:lstStyle>
            <a:lvl2pPr marL="192881" indent="0" algn="ctr">
              <a:buNone/>
              <a:defRPr>
                <a:solidFill>
                  <a:schemeClr val="bg1"/>
                </a:solidFill>
              </a:defRPr>
            </a:lvl2pPr>
            <a:lvl3pPr>
              <a:defRPr>
                <a:solidFill>
                  <a:schemeClr val="bg1"/>
                </a:solidFill>
              </a:defRPr>
            </a:lvl3pPr>
          </a:lstStyle>
          <a:p>
            <a:pPr lvl="1"/>
            <a:r>
              <a:rPr lang="en-US" dirty="0"/>
              <a:t>Second Title </a:t>
            </a:r>
          </a:p>
          <a:p>
            <a:pPr lvl="1"/>
            <a:r>
              <a:rPr lang="en-US" dirty="0"/>
              <a:t>Presenter Name</a:t>
            </a:r>
          </a:p>
          <a:p>
            <a:pPr lvl="1"/>
            <a:r>
              <a:rPr lang="en-US" dirty="0"/>
              <a:t>Date</a:t>
            </a:r>
          </a:p>
        </p:txBody>
      </p:sp>
      <p:sp>
        <p:nvSpPr>
          <p:cNvPr id="7" name="Subtitle 2">
            <a:extLst>
              <a:ext uri="{FF2B5EF4-FFF2-40B4-BE49-F238E27FC236}">
                <a16:creationId xmlns:a16="http://schemas.microsoft.com/office/drawing/2014/main" id="{331FB996-8A2F-478F-B6F7-62EFAF8939DB}"/>
              </a:ext>
            </a:extLst>
          </p:cNvPr>
          <p:cNvSpPr>
            <a:spLocks noGrp="1"/>
          </p:cNvSpPr>
          <p:nvPr>
            <p:ph type="subTitle" idx="4294967295" hasCustomPrompt="1"/>
          </p:nvPr>
        </p:nvSpPr>
        <p:spPr>
          <a:xfrm>
            <a:off x="1238790" y="5875338"/>
            <a:ext cx="6858000" cy="982662"/>
          </a:xfrm>
        </p:spPr>
        <p:txBody>
          <a:bodyPr>
            <a:normAutofit/>
          </a:bodyPr>
          <a:lstStyle>
            <a:lvl1pPr marL="0" indent="0" algn="ctr">
              <a:buNone/>
              <a:defRPr/>
            </a:lvl1pPr>
          </a:lstStyle>
          <a:p>
            <a:pPr marL="0" indent="0" algn="ctr">
              <a:buNone/>
            </a:pPr>
            <a:r>
              <a:rPr lang="en-US" sz="1125" dirty="0">
                <a:solidFill>
                  <a:schemeClr val="accent1">
                    <a:lumMod val="40000"/>
                    <a:lumOff val="60000"/>
                  </a:schemeClr>
                </a:solidFill>
                <a:latin typeface="Georgia" panose="02040502050405020303" pitchFamily="18" charset="0"/>
              </a:rPr>
              <a:t>VA Greater Los Angeles Health Care System </a:t>
            </a:r>
          </a:p>
          <a:p>
            <a:pPr marL="0" indent="0" algn="ctr">
              <a:buNone/>
            </a:pPr>
            <a:r>
              <a:rPr lang="en-US" sz="1013" dirty="0">
                <a:solidFill>
                  <a:schemeClr val="bg1"/>
                </a:solidFill>
                <a:latin typeface="Georgia" panose="02040502050405020303" pitchFamily="18" charset="0"/>
              </a:rPr>
              <a:t>Medical Research Service</a:t>
            </a:r>
          </a:p>
          <a:p>
            <a:pPr algn="ctr"/>
            <a:endParaRPr lang="en-US" dirty="0"/>
          </a:p>
        </p:txBody>
      </p:sp>
    </p:spTree>
    <p:extLst>
      <p:ext uri="{BB962C8B-B14F-4D97-AF65-F5344CB8AC3E}">
        <p14:creationId xmlns:p14="http://schemas.microsoft.com/office/powerpoint/2010/main" val="354913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9" name="TextBox 9"/>
          <p:cNvSpPr txBox="1">
            <a:spLocks noChangeArrowheads="1"/>
          </p:cNvSpPr>
          <p:nvPr userDrawn="1"/>
        </p:nvSpPr>
        <p:spPr bwMode="auto">
          <a:xfrm>
            <a:off x="1676400" y="2209800"/>
            <a:ext cx="6172200" cy="740652"/>
          </a:xfrm>
          <a:prstGeom prst="rect">
            <a:avLst/>
          </a:prstGeom>
          <a:noFill/>
          <a:ln w="9525">
            <a:noFill/>
            <a:miter lim="800000"/>
            <a:headEnd/>
            <a:tailEnd/>
          </a:ln>
        </p:spPr>
        <p:txBody>
          <a:bodyPr wrap="square">
            <a:prstTxWarp prst="textNoShape">
              <a:avLst/>
            </a:prstTxWarp>
            <a:spAutoFit/>
          </a:bodyPr>
          <a:lstStyle/>
          <a:p>
            <a:pPr marL="0" marR="0" lvl="0" indent="0" algn="l" defTabSz="192881" rtl="0" eaLnBrk="1" fontAlgn="auto" latinLnBrk="0" hangingPunct="1">
              <a:lnSpc>
                <a:spcPct val="100000"/>
              </a:lnSpc>
              <a:spcBef>
                <a:spcPts val="0"/>
              </a:spcBef>
              <a:spcAft>
                <a:spcPts val="254"/>
              </a:spcAft>
              <a:buClrTx/>
              <a:buSzTx/>
              <a:buFontTx/>
              <a:buNone/>
              <a:tabLst/>
              <a:defRPr/>
            </a:pPr>
            <a:endParaRPr lang="en-US" sz="1181" b="1" i="1" strike="noStrike" cap="none" baseline="0" dirty="0">
              <a:solidFill>
                <a:srgbClr val="FFFFFF"/>
              </a:solidFill>
              <a:latin typeface="Georgia"/>
              <a:cs typeface="Georgia"/>
            </a:endParaRPr>
          </a:p>
          <a:p>
            <a:pPr marL="0" marR="0" lvl="0" indent="0" algn="l" defTabSz="192881" rtl="0" eaLnBrk="1" fontAlgn="auto" latinLnBrk="0" hangingPunct="1">
              <a:lnSpc>
                <a:spcPct val="100000"/>
              </a:lnSpc>
              <a:spcBef>
                <a:spcPts val="0"/>
              </a:spcBef>
              <a:spcAft>
                <a:spcPts val="254"/>
              </a:spcAft>
              <a:buClrTx/>
              <a:buSzTx/>
              <a:buFontTx/>
              <a:buNone/>
              <a:tabLst/>
              <a:defRPr/>
            </a:pPr>
            <a:endParaRPr lang="en-US" sz="844" dirty="0">
              <a:solidFill>
                <a:srgbClr val="FFFFFF"/>
              </a:solidFill>
              <a:latin typeface="Georgia"/>
              <a:cs typeface="Georgia"/>
            </a:endParaRPr>
          </a:p>
          <a:p>
            <a:pPr>
              <a:spcAft>
                <a:spcPts val="254"/>
              </a:spcAft>
            </a:pPr>
            <a:endParaRPr lang="en-US" sz="1688" b="1" i="0" cap="all" dirty="0">
              <a:solidFill>
                <a:srgbClr val="FFFFFF"/>
              </a:solidFill>
              <a:latin typeface="Arial Bold"/>
              <a:cs typeface="Arial Bold"/>
            </a:endParaRPr>
          </a:p>
        </p:txBody>
      </p:sp>
    </p:spTree>
    <p:extLst>
      <p:ext uri="{BB962C8B-B14F-4D97-AF65-F5344CB8AC3E}">
        <p14:creationId xmlns:p14="http://schemas.microsoft.com/office/powerpoint/2010/main" val="2959316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219200" y="2743200"/>
            <a:ext cx="6705600" cy="1143000"/>
          </a:xfrm>
          <a:prstGeom prst="rect">
            <a:avLst/>
          </a:prstGeom>
          <a:solidFill>
            <a:schemeClr val="bg1"/>
          </a:solidFill>
          <a:ln w="0">
            <a:solidFill>
              <a:srgbClr val="FFFFFF"/>
            </a:solidFill>
          </a:ln>
        </p:spPr>
        <p:txBody>
          <a:bodyPr>
            <a:normAutofit/>
          </a:bodyPr>
          <a:lstStyle>
            <a:lvl1pPr algn="ctr">
              <a:defRPr sz="1013" b="1" i="0" cap="all" baseline="0">
                <a:solidFill>
                  <a:schemeClr val="bg1">
                    <a:lumMod val="65000"/>
                  </a:schemeClr>
                </a:solidFill>
                <a:latin typeface="Georgia"/>
                <a:cs typeface="Georgia"/>
              </a:defRPr>
            </a:lvl1pPr>
          </a:lstStyle>
          <a:p>
            <a:endParaRPr lang="en-US" dirty="0"/>
          </a:p>
        </p:txBody>
      </p:sp>
      <p:sp>
        <p:nvSpPr>
          <p:cNvPr id="3" name="TextBox 2">
            <a:extLst>
              <a:ext uri="{FF2B5EF4-FFF2-40B4-BE49-F238E27FC236}">
                <a16:creationId xmlns:a16="http://schemas.microsoft.com/office/drawing/2014/main" id="{5C0A6336-AA5D-4238-8CE2-35B4AB90423A}"/>
              </a:ext>
            </a:extLst>
          </p:cNvPr>
          <p:cNvSpPr txBox="1"/>
          <p:nvPr userDrawn="1"/>
        </p:nvSpPr>
        <p:spPr>
          <a:xfrm>
            <a:off x="914400" y="317213"/>
            <a:ext cx="6705600" cy="176651"/>
          </a:xfrm>
          <a:prstGeom prst="rect">
            <a:avLst/>
          </a:prstGeom>
          <a:noFill/>
        </p:spPr>
        <p:txBody>
          <a:bodyPr wrap="square" rtlCol="0">
            <a:spAutoFit/>
          </a:bodyPr>
          <a:lstStyle/>
          <a:p>
            <a:r>
              <a:rPr lang="en-US" sz="548" kern="1200" cap="all" dirty="0">
                <a:solidFill>
                  <a:schemeClr val="bg1"/>
                </a:solidFill>
                <a:latin typeface="Georgia"/>
                <a:ea typeface="+mn-ea"/>
                <a:cs typeface="Georgia"/>
              </a:rPr>
              <a:t>CLICK HERE TO EDIT</a:t>
            </a:r>
            <a:r>
              <a:rPr lang="en-US" sz="548" kern="1200" cap="all" baseline="0" dirty="0">
                <a:solidFill>
                  <a:schemeClr val="bg1"/>
                </a:solidFill>
                <a:latin typeface="Georgia"/>
                <a:ea typeface="+mn-ea"/>
                <a:cs typeface="Georgia"/>
              </a:rPr>
              <a:t> DOCUMENT TITLE HEADER INFORMATION</a:t>
            </a:r>
            <a:endParaRPr lang="en-US" sz="548" cap="all" dirty="0">
              <a:solidFill>
                <a:schemeClr val="bg1"/>
              </a:solidFill>
              <a:latin typeface="Georgia"/>
              <a:cs typeface="Georgia"/>
            </a:endParaRPr>
          </a:p>
        </p:txBody>
      </p:sp>
    </p:spTree>
    <p:extLst>
      <p:ext uri="{BB962C8B-B14F-4D97-AF65-F5344CB8AC3E}">
        <p14:creationId xmlns:p14="http://schemas.microsoft.com/office/powerpoint/2010/main" val="1764739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73FC0-D799-403D-B0AD-F95D794067A2}"/>
              </a:ext>
            </a:extLst>
          </p:cNvPr>
          <p:cNvSpPr>
            <a:spLocks noGrp="1"/>
          </p:cNvSpPr>
          <p:nvPr>
            <p:ph type="title" hasCustomPrompt="1"/>
          </p:nvPr>
        </p:nvSpPr>
        <p:spPr>
          <a:xfrm>
            <a:off x="628650" y="2255306"/>
            <a:ext cx="7886700" cy="1325563"/>
          </a:xfrm>
        </p:spPr>
        <p:txBody>
          <a:bodyPr/>
          <a:lstStyle>
            <a:lvl1pPr>
              <a:defRPr>
                <a:latin typeface="Georgia" panose="02040502050405020303" pitchFamily="18" charset="0"/>
              </a:defRPr>
            </a:lvl1pPr>
          </a:lstStyle>
          <a:p>
            <a:r>
              <a:rPr lang="en-US" dirty="0"/>
              <a:t>Slide Title</a:t>
            </a:r>
          </a:p>
        </p:txBody>
      </p:sp>
      <p:sp>
        <p:nvSpPr>
          <p:cNvPr id="3" name="Date Placeholder 2">
            <a:extLst>
              <a:ext uri="{FF2B5EF4-FFF2-40B4-BE49-F238E27FC236}">
                <a16:creationId xmlns:a16="http://schemas.microsoft.com/office/drawing/2014/main" id="{F500A4E7-8190-4DCA-A09E-9C02AB89F18E}"/>
              </a:ext>
            </a:extLst>
          </p:cNvPr>
          <p:cNvSpPr>
            <a:spLocks noGrp="1"/>
          </p:cNvSpPr>
          <p:nvPr>
            <p:ph type="dt" sz="half" idx="10"/>
          </p:nvPr>
        </p:nvSpPr>
        <p:spPr/>
        <p:txBody>
          <a:bodyPr/>
          <a:lstStyle/>
          <a:p>
            <a:fld id="{C1B84C03-6CF2-4C72-88A2-F0CFE523E3FE}" type="datetimeFigureOut">
              <a:rPr lang="en-US" smtClean="0"/>
              <a:pPr/>
              <a:t>2/28/2025</a:t>
            </a:fld>
            <a:endParaRPr lang="en-US" dirty="0"/>
          </a:p>
        </p:txBody>
      </p:sp>
      <p:pic>
        <p:nvPicPr>
          <p:cNvPr id="9" name="Picture 8">
            <a:extLst>
              <a:ext uri="{FF2B5EF4-FFF2-40B4-BE49-F238E27FC236}">
                <a16:creationId xmlns:a16="http://schemas.microsoft.com/office/drawing/2014/main" id="{8120AB8D-031F-4B11-9C5B-6CD00017E3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6298" y="4924112"/>
            <a:ext cx="3251408" cy="1383362"/>
          </a:xfrm>
          <a:prstGeom prst="rect">
            <a:avLst/>
          </a:prstGeom>
        </p:spPr>
      </p:pic>
    </p:spTree>
    <p:extLst>
      <p:ext uri="{BB962C8B-B14F-4D97-AF65-F5344CB8AC3E}">
        <p14:creationId xmlns:p14="http://schemas.microsoft.com/office/powerpoint/2010/main" val="867096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257300"/>
            <a:ext cx="7467600" cy="685800"/>
          </a:xfrm>
          <a:prstGeom prst="rect">
            <a:avLst/>
          </a:prstGeom>
          <a:ln>
            <a:solidFill>
              <a:schemeClr val="bg1"/>
            </a:solidFill>
          </a:ln>
        </p:spPr>
        <p:txBody>
          <a:bodyPr/>
          <a:lstStyle>
            <a:lvl1pPr algn="l">
              <a:defRPr sz="1181" b="1" i="0">
                <a:solidFill>
                  <a:srgbClr val="174782"/>
                </a:solidFill>
                <a:latin typeface="Georgia"/>
                <a:cs typeface="Georgia"/>
              </a:defRPr>
            </a:lvl1pPr>
          </a:lstStyle>
          <a:p>
            <a:r>
              <a:rPr lang="en-US" dirty="0"/>
              <a:t>Click to edit Master title style</a:t>
            </a:r>
          </a:p>
        </p:txBody>
      </p:sp>
      <p:sp>
        <p:nvSpPr>
          <p:cNvPr id="12" name="Content Placeholder 2"/>
          <p:cNvSpPr>
            <a:spLocks noGrp="1"/>
          </p:cNvSpPr>
          <p:nvPr>
            <p:ph idx="1" hasCustomPrompt="1"/>
          </p:nvPr>
        </p:nvSpPr>
        <p:spPr>
          <a:xfrm>
            <a:off x="914400" y="2133600"/>
            <a:ext cx="7467600" cy="3581401"/>
          </a:xfrm>
          <a:prstGeom prst="rect">
            <a:avLst/>
          </a:prstGeom>
          <a:ln>
            <a:solidFill>
              <a:schemeClr val="bg1"/>
            </a:solidFill>
          </a:ln>
        </p:spPr>
        <p:txBody>
          <a:bodyPr/>
          <a:lstStyle>
            <a:lvl1pPr marL="11573" indent="0" algn="l">
              <a:buFont typeface="+mj-lt"/>
              <a:buAutoNum type="romanUcPeriod"/>
              <a:defRPr sz="760" b="0">
                <a:solidFill>
                  <a:schemeClr val="bg1">
                    <a:lumMod val="50000"/>
                  </a:schemeClr>
                </a:solidFill>
                <a:latin typeface="Georgia"/>
                <a:cs typeface="Georgia"/>
              </a:defRPr>
            </a:lvl1pPr>
            <a:lvl2pPr marL="127302" indent="0" algn="l">
              <a:buFont typeface="+mj-lt"/>
              <a:buAutoNum type="alphaUcPeriod"/>
              <a:defRPr sz="675" b="1" i="0">
                <a:solidFill>
                  <a:schemeClr val="bg1">
                    <a:lumMod val="50000"/>
                  </a:schemeClr>
                </a:solidFill>
                <a:latin typeface="Georgia"/>
                <a:cs typeface="Georgia"/>
              </a:defRPr>
            </a:lvl2pPr>
            <a:lvl3pPr marL="262319" indent="0" algn="l">
              <a:buFont typeface="+mj-lt"/>
              <a:buAutoNum type="arabicPeriod"/>
              <a:defRPr sz="675">
                <a:solidFill>
                  <a:schemeClr val="bg1">
                    <a:lumMod val="50000"/>
                  </a:schemeClr>
                </a:solidFill>
                <a:latin typeface="Georgia"/>
                <a:cs typeface="Georgia"/>
              </a:defRPr>
            </a:lvl3pPr>
            <a:lvl4pPr marL="366475" indent="0" algn="l">
              <a:buFont typeface="+mj-lt"/>
              <a:buAutoNum type="alphaLcParenR"/>
              <a:defRPr sz="675">
                <a:solidFill>
                  <a:schemeClr val="bg1">
                    <a:lumMod val="50000"/>
                  </a:schemeClr>
                </a:solidFill>
                <a:latin typeface="Georgia"/>
                <a:cs typeface="Georgia"/>
              </a:defRPr>
            </a:lvl4pPr>
            <a:lvl5pPr marL="482204" indent="0" algn="l">
              <a:buFont typeface="Arial"/>
              <a:buChar char="•"/>
              <a:defRPr sz="675">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TextBox 3">
            <a:extLst>
              <a:ext uri="{FF2B5EF4-FFF2-40B4-BE49-F238E27FC236}">
                <a16:creationId xmlns:a16="http://schemas.microsoft.com/office/drawing/2014/main" id="{E857F537-E8AC-45D6-8247-300DB8EE7E44}"/>
              </a:ext>
            </a:extLst>
          </p:cNvPr>
          <p:cNvSpPr txBox="1"/>
          <p:nvPr userDrawn="1"/>
        </p:nvSpPr>
        <p:spPr>
          <a:xfrm>
            <a:off x="914400" y="317213"/>
            <a:ext cx="6705600" cy="176651"/>
          </a:xfrm>
          <a:prstGeom prst="rect">
            <a:avLst/>
          </a:prstGeom>
          <a:noFill/>
        </p:spPr>
        <p:txBody>
          <a:bodyPr wrap="square" rtlCol="0">
            <a:spAutoFit/>
          </a:bodyPr>
          <a:lstStyle/>
          <a:p>
            <a:r>
              <a:rPr lang="en-US" sz="548" kern="1200" cap="all" dirty="0">
                <a:solidFill>
                  <a:schemeClr val="bg1"/>
                </a:solidFill>
                <a:latin typeface="Georgia"/>
                <a:ea typeface="+mn-ea"/>
                <a:cs typeface="Georgia"/>
              </a:rPr>
              <a:t>CLICK HERE TO EDIT</a:t>
            </a:r>
            <a:r>
              <a:rPr lang="en-US" sz="548" kern="1200" cap="all" baseline="0" dirty="0">
                <a:solidFill>
                  <a:schemeClr val="bg1"/>
                </a:solidFill>
                <a:latin typeface="Georgia"/>
                <a:ea typeface="+mn-ea"/>
                <a:cs typeface="Georgia"/>
              </a:rPr>
              <a:t> DOCUMENT TITLE HEADER INFORMATION</a:t>
            </a:r>
            <a:endParaRPr lang="en-US" sz="548" cap="all" dirty="0">
              <a:solidFill>
                <a:schemeClr val="bg1"/>
              </a:solidFill>
              <a:latin typeface="Georgia"/>
              <a:cs typeface="Georgia"/>
            </a:endParaRPr>
          </a:p>
        </p:txBody>
      </p:sp>
    </p:spTree>
    <p:extLst>
      <p:ext uri="{BB962C8B-B14F-4D97-AF65-F5344CB8AC3E}">
        <p14:creationId xmlns:p14="http://schemas.microsoft.com/office/powerpoint/2010/main" val="1825103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4" name="Text Placeholder 4"/>
          <p:cNvSpPr>
            <a:spLocks noGrp="1"/>
          </p:cNvSpPr>
          <p:nvPr>
            <p:ph type="body" sz="quarter" idx="13" hasCustomPrompt="1"/>
          </p:nvPr>
        </p:nvSpPr>
        <p:spPr>
          <a:xfrm>
            <a:off x="1022350" y="1524006"/>
            <a:ext cx="2940050" cy="3101181"/>
          </a:xfrm>
          <a:prstGeom prst="rect">
            <a:avLst/>
          </a:prstGeom>
          <a:ln>
            <a:solidFill>
              <a:schemeClr val="bg1"/>
            </a:solidFill>
          </a:ln>
        </p:spPr>
        <p:txBody>
          <a:bodyPr anchor="t"/>
          <a:lstStyle>
            <a:lvl1pPr marL="0" indent="0">
              <a:spcAft>
                <a:spcPts val="0"/>
              </a:spcAft>
              <a:buNone/>
              <a:defRPr sz="1097" b="1" baseline="0">
                <a:solidFill>
                  <a:srgbClr val="174782"/>
                </a:solidFill>
                <a:latin typeface="Georgia"/>
                <a:cs typeface="Georgia"/>
              </a:defRPr>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title styles</a:t>
            </a:r>
          </a:p>
          <a:p>
            <a:pPr lvl="0"/>
            <a:endParaRPr lang="en-US" dirty="0"/>
          </a:p>
        </p:txBody>
      </p:sp>
      <p:sp>
        <p:nvSpPr>
          <p:cNvPr id="17" name="Content Placeholder 2"/>
          <p:cNvSpPr>
            <a:spLocks noGrp="1"/>
          </p:cNvSpPr>
          <p:nvPr>
            <p:ph idx="17" hasCustomPrompt="1"/>
          </p:nvPr>
        </p:nvSpPr>
        <p:spPr>
          <a:xfrm>
            <a:off x="4419600" y="1524000"/>
            <a:ext cx="3581400" cy="4572000"/>
          </a:xfrm>
          <a:prstGeom prst="rect">
            <a:avLst/>
          </a:prstGeom>
          <a:ln>
            <a:solidFill>
              <a:schemeClr val="bg1"/>
            </a:solidFill>
          </a:ln>
        </p:spPr>
        <p:txBody>
          <a:bodyPr/>
          <a:lstStyle>
            <a:lvl1pPr marL="0" indent="0" algn="l">
              <a:buFont typeface="+mj-lt"/>
              <a:buAutoNum type="romanUcPeriod"/>
              <a:defRPr sz="760" b="0">
                <a:solidFill>
                  <a:schemeClr val="bg1">
                    <a:lumMod val="50000"/>
                  </a:schemeClr>
                </a:solidFill>
                <a:latin typeface="Georgia"/>
                <a:cs typeface="Georgia"/>
              </a:defRPr>
            </a:lvl1pPr>
            <a:lvl2pPr marL="88726" indent="0" algn="l">
              <a:buFont typeface="+mj-lt"/>
              <a:buAutoNum type="alphaUcPeriod"/>
              <a:defRPr sz="675" b="1" i="0">
                <a:solidFill>
                  <a:schemeClr val="bg1">
                    <a:lumMod val="50000"/>
                  </a:schemeClr>
                </a:solidFill>
                <a:latin typeface="Georgia"/>
                <a:cs typeface="Georgia"/>
              </a:defRPr>
            </a:lvl2pPr>
            <a:lvl3pPr marL="200597" indent="0" algn="l">
              <a:buFont typeface="+mj-lt"/>
              <a:buAutoNum type="arabicPeriod"/>
              <a:defRPr sz="675">
                <a:solidFill>
                  <a:schemeClr val="bg1">
                    <a:lumMod val="50000"/>
                  </a:schemeClr>
                </a:solidFill>
                <a:latin typeface="Georgia"/>
                <a:cs typeface="Georgia"/>
              </a:defRPr>
            </a:lvl3pPr>
            <a:lvl4pPr marL="293180" indent="0" algn="l">
              <a:buFont typeface="+mj-lt"/>
              <a:buAutoNum type="alphaLcParenR"/>
              <a:defRPr sz="675">
                <a:solidFill>
                  <a:schemeClr val="bg1">
                    <a:lumMod val="50000"/>
                  </a:schemeClr>
                </a:solidFill>
                <a:latin typeface="Georgia"/>
                <a:cs typeface="Georgia"/>
              </a:defRPr>
            </a:lvl4pPr>
            <a:lvl5pPr marL="393478" indent="0" algn="l">
              <a:buFont typeface="Arial"/>
              <a:buChar char="•"/>
              <a:defRPr sz="675">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TextBox 4">
            <a:extLst>
              <a:ext uri="{FF2B5EF4-FFF2-40B4-BE49-F238E27FC236}">
                <a16:creationId xmlns:a16="http://schemas.microsoft.com/office/drawing/2014/main" id="{0506D077-93E5-4027-945C-4CEC1148981E}"/>
              </a:ext>
            </a:extLst>
          </p:cNvPr>
          <p:cNvSpPr txBox="1"/>
          <p:nvPr userDrawn="1"/>
        </p:nvSpPr>
        <p:spPr>
          <a:xfrm>
            <a:off x="914400" y="317213"/>
            <a:ext cx="6705600" cy="176651"/>
          </a:xfrm>
          <a:prstGeom prst="rect">
            <a:avLst/>
          </a:prstGeom>
          <a:noFill/>
        </p:spPr>
        <p:txBody>
          <a:bodyPr wrap="square" rtlCol="0">
            <a:spAutoFit/>
          </a:bodyPr>
          <a:lstStyle/>
          <a:p>
            <a:r>
              <a:rPr lang="en-US" sz="548" kern="1200" cap="all" dirty="0">
                <a:solidFill>
                  <a:schemeClr val="bg1"/>
                </a:solidFill>
                <a:latin typeface="Georgia"/>
                <a:ea typeface="+mn-ea"/>
                <a:cs typeface="Georgia"/>
              </a:rPr>
              <a:t>CLICK HERE TO EDIT</a:t>
            </a:r>
            <a:r>
              <a:rPr lang="en-US" sz="548" kern="1200" cap="all" baseline="0" dirty="0">
                <a:solidFill>
                  <a:schemeClr val="bg1"/>
                </a:solidFill>
                <a:latin typeface="Georgia"/>
                <a:ea typeface="+mn-ea"/>
                <a:cs typeface="Georgia"/>
              </a:rPr>
              <a:t> DOCUMENT TITLE HEADER INFORMATION</a:t>
            </a:r>
            <a:endParaRPr lang="en-US" sz="548" cap="all" dirty="0">
              <a:solidFill>
                <a:schemeClr val="bg1"/>
              </a:solidFill>
              <a:latin typeface="Georgia"/>
              <a:cs typeface="Georgia"/>
            </a:endParaRPr>
          </a:p>
        </p:txBody>
      </p:sp>
    </p:spTree>
    <p:extLst>
      <p:ext uri="{BB962C8B-B14F-4D97-AF65-F5344CB8AC3E}">
        <p14:creationId xmlns:p14="http://schemas.microsoft.com/office/powerpoint/2010/main" val="2723667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Text Placeholder 4"/>
          <p:cNvSpPr>
            <a:spLocks noGrp="1"/>
          </p:cNvSpPr>
          <p:nvPr>
            <p:ph type="body" sz="quarter" idx="13"/>
          </p:nvPr>
        </p:nvSpPr>
        <p:spPr>
          <a:xfrm>
            <a:off x="914403" y="1935957"/>
            <a:ext cx="4041775" cy="639762"/>
          </a:xfrm>
          <a:prstGeom prst="rect">
            <a:avLst/>
          </a:prstGeom>
          <a:ln>
            <a:solidFill>
              <a:schemeClr val="bg1"/>
            </a:solidFill>
          </a:ln>
        </p:spPr>
        <p:txBody>
          <a:bodyPr anchor="b"/>
          <a:lstStyle>
            <a:lvl1pPr marL="0" indent="0">
              <a:buNone/>
              <a:defRPr sz="844" b="0">
                <a:solidFill>
                  <a:srgbClr val="174782"/>
                </a:solidFill>
                <a:latin typeface="Georgia"/>
                <a:cs typeface="Georgia"/>
              </a:defRPr>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15" name="Content Placeholder 2"/>
          <p:cNvSpPr>
            <a:spLocks noGrp="1"/>
          </p:cNvSpPr>
          <p:nvPr>
            <p:ph idx="1" hasCustomPrompt="1"/>
          </p:nvPr>
        </p:nvSpPr>
        <p:spPr>
          <a:xfrm>
            <a:off x="914402" y="2575719"/>
            <a:ext cx="3660775" cy="2834481"/>
          </a:xfrm>
          <a:prstGeom prst="rect">
            <a:avLst/>
          </a:prstGeom>
          <a:ln>
            <a:solidFill>
              <a:schemeClr val="bg1"/>
            </a:solidFill>
          </a:ln>
        </p:spPr>
        <p:txBody>
          <a:bodyPr/>
          <a:lstStyle>
            <a:lvl1pPr marL="0" indent="0" algn="l">
              <a:buFont typeface="+mj-lt"/>
              <a:buAutoNum type="romanUcPeriod"/>
              <a:defRPr sz="760" b="0">
                <a:solidFill>
                  <a:schemeClr val="bg1">
                    <a:lumMod val="50000"/>
                  </a:schemeClr>
                </a:solidFill>
                <a:latin typeface="Georgia"/>
                <a:cs typeface="Georgia"/>
              </a:defRPr>
            </a:lvl1pPr>
            <a:lvl2pPr marL="88726" indent="0" algn="l">
              <a:buFont typeface="+mj-lt"/>
              <a:buAutoNum type="alphaUcPeriod"/>
              <a:defRPr sz="675" b="1" i="0">
                <a:solidFill>
                  <a:schemeClr val="bg1">
                    <a:lumMod val="50000"/>
                  </a:schemeClr>
                </a:solidFill>
                <a:latin typeface="Georgia"/>
                <a:cs typeface="Georgia"/>
              </a:defRPr>
            </a:lvl2pPr>
            <a:lvl3pPr marL="200597" indent="0" algn="l">
              <a:buFont typeface="+mj-lt"/>
              <a:buAutoNum type="arabicPeriod"/>
              <a:defRPr sz="675">
                <a:solidFill>
                  <a:schemeClr val="bg1">
                    <a:lumMod val="50000"/>
                  </a:schemeClr>
                </a:solidFill>
                <a:latin typeface="Georgia"/>
                <a:cs typeface="Georgia"/>
              </a:defRPr>
            </a:lvl3pPr>
            <a:lvl4pPr marL="293180" indent="0" algn="l">
              <a:buFont typeface="+mj-lt"/>
              <a:buAutoNum type="alphaLcParenR"/>
              <a:defRPr sz="675">
                <a:solidFill>
                  <a:schemeClr val="bg1">
                    <a:lumMod val="50000"/>
                  </a:schemeClr>
                </a:solidFill>
                <a:latin typeface="Georgia"/>
                <a:cs typeface="Georgia"/>
              </a:defRPr>
            </a:lvl4pPr>
            <a:lvl5pPr marL="393478" indent="0" algn="l">
              <a:buFont typeface="Arial"/>
              <a:buChar char="•"/>
              <a:defRPr sz="675">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6" name="Text Placeholder 4"/>
          <p:cNvSpPr>
            <a:spLocks noGrp="1"/>
          </p:cNvSpPr>
          <p:nvPr>
            <p:ph type="body" sz="quarter" idx="16"/>
          </p:nvPr>
        </p:nvSpPr>
        <p:spPr>
          <a:xfrm>
            <a:off x="5102228" y="1935957"/>
            <a:ext cx="4041775" cy="639762"/>
          </a:xfrm>
          <a:prstGeom prst="rect">
            <a:avLst/>
          </a:prstGeom>
          <a:ln>
            <a:solidFill>
              <a:schemeClr val="bg1"/>
            </a:solidFill>
          </a:ln>
        </p:spPr>
        <p:txBody>
          <a:bodyPr anchor="b"/>
          <a:lstStyle>
            <a:lvl1pPr marL="0" indent="0">
              <a:buNone/>
              <a:defRPr sz="844" b="0">
                <a:solidFill>
                  <a:srgbClr val="174782"/>
                </a:solidFill>
                <a:latin typeface="Georgia"/>
                <a:cs typeface="Georgia"/>
              </a:defRPr>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18" name="Title 1"/>
          <p:cNvSpPr>
            <a:spLocks noGrp="1"/>
          </p:cNvSpPr>
          <p:nvPr>
            <p:ph type="title"/>
          </p:nvPr>
        </p:nvSpPr>
        <p:spPr>
          <a:xfrm>
            <a:off x="914400" y="1257300"/>
            <a:ext cx="7467600" cy="685800"/>
          </a:xfrm>
          <a:prstGeom prst="rect">
            <a:avLst/>
          </a:prstGeom>
          <a:ln>
            <a:solidFill>
              <a:schemeClr val="bg1"/>
            </a:solidFill>
          </a:ln>
        </p:spPr>
        <p:txBody>
          <a:bodyPr/>
          <a:lstStyle>
            <a:lvl1pPr algn="l">
              <a:defRPr sz="1181" b="1" i="0">
                <a:solidFill>
                  <a:srgbClr val="174782"/>
                </a:solidFill>
                <a:latin typeface="Georgia"/>
                <a:cs typeface="Georgia"/>
              </a:defRPr>
            </a:lvl1pPr>
          </a:lstStyle>
          <a:p>
            <a:r>
              <a:rPr lang="en-US" dirty="0"/>
              <a:t>Click to edit Master title style</a:t>
            </a:r>
          </a:p>
        </p:txBody>
      </p:sp>
      <p:sp>
        <p:nvSpPr>
          <p:cNvPr id="19" name="Content Placeholder 2"/>
          <p:cNvSpPr>
            <a:spLocks noGrp="1"/>
          </p:cNvSpPr>
          <p:nvPr>
            <p:ph idx="17" hasCustomPrompt="1"/>
          </p:nvPr>
        </p:nvSpPr>
        <p:spPr>
          <a:xfrm>
            <a:off x="5105400" y="2575719"/>
            <a:ext cx="3581400" cy="2834481"/>
          </a:xfrm>
          <a:prstGeom prst="rect">
            <a:avLst/>
          </a:prstGeom>
          <a:ln>
            <a:solidFill>
              <a:schemeClr val="bg1"/>
            </a:solidFill>
          </a:ln>
        </p:spPr>
        <p:txBody>
          <a:bodyPr/>
          <a:lstStyle>
            <a:lvl1pPr marL="0" indent="0" algn="l">
              <a:buFont typeface="+mj-lt"/>
              <a:buAutoNum type="romanUcPeriod"/>
              <a:defRPr sz="760" b="0">
                <a:solidFill>
                  <a:schemeClr val="bg1">
                    <a:lumMod val="50000"/>
                  </a:schemeClr>
                </a:solidFill>
                <a:latin typeface="Georgia"/>
                <a:cs typeface="Georgia"/>
              </a:defRPr>
            </a:lvl1pPr>
            <a:lvl2pPr marL="88726" indent="0" algn="l">
              <a:buFont typeface="+mj-lt"/>
              <a:buAutoNum type="alphaUcPeriod"/>
              <a:defRPr sz="675" b="1" i="0">
                <a:solidFill>
                  <a:schemeClr val="bg1">
                    <a:lumMod val="50000"/>
                  </a:schemeClr>
                </a:solidFill>
                <a:latin typeface="Georgia"/>
                <a:cs typeface="Georgia"/>
              </a:defRPr>
            </a:lvl2pPr>
            <a:lvl3pPr marL="200597" indent="0" algn="l">
              <a:buFont typeface="+mj-lt"/>
              <a:buAutoNum type="arabicPeriod"/>
              <a:defRPr sz="675">
                <a:solidFill>
                  <a:schemeClr val="bg1">
                    <a:lumMod val="50000"/>
                  </a:schemeClr>
                </a:solidFill>
                <a:latin typeface="Georgia"/>
                <a:cs typeface="Georgia"/>
              </a:defRPr>
            </a:lvl3pPr>
            <a:lvl4pPr marL="293180" indent="0" algn="l">
              <a:buFont typeface="+mj-lt"/>
              <a:buAutoNum type="alphaLcParenR"/>
              <a:defRPr sz="675">
                <a:solidFill>
                  <a:schemeClr val="bg1">
                    <a:lumMod val="50000"/>
                  </a:schemeClr>
                </a:solidFill>
                <a:latin typeface="Georgia"/>
                <a:cs typeface="Georgia"/>
              </a:defRPr>
            </a:lvl4pPr>
            <a:lvl5pPr marL="393478" indent="0" algn="l">
              <a:buFont typeface="Arial"/>
              <a:buChar char="•"/>
              <a:defRPr sz="675">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0" name="Rectangle 9"/>
          <p:cNvSpPr/>
          <p:nvPr userDrawn="1"/>
        </p:nvSpPr>
        <p:spPr>
          <a:xfrm>
            <a:off x="5105403" y="5741625"/>
            <a:ext cx="3660775" cy="157287"/>
          </a:xfrm>
          <a:prstGeom prst="rect">
            <a:avLst/>
          </a:prstGeom>
        </p:spPr>
        <p:txBody>
          <a:bodyPr wrap="square">
            <a:spAutoFit/>
          </a:bodyPr>
          <a:lstStyle/>
          <a:p>
            <a:r>
              <a:rPr lang="en-US" sz="422" b="0" i="1" dirty="0">
                <a:solidFill>
                  <a:schemeClr val="bg1">
                    <a:lumMod val="65000"/>
                  </a:schemeClr>
                </a:solidFill>
                <a:latin typeface="Georgia"/>
                <a:cs typeface="Georgia"/>
              </a:rPr>
              <a:t>Caption Text Option 2: shown in VA Light Grey and set differently as for calling out sidebar information</a:t>
            </a:r>
          </a:p>
        </p:txBody>
      </p:sp>
      <p:sp>
        <p:nvSpPr>
          <p:cNvPr id="12" name="Rectangle 11"/>
          <p:cNvSpPr/>
          <p:nvPr userDrawn="1"/>
        </p:nvSpPr>
        <p:spPr>
          <a:xfrm>
            <a:off x="914403" y="5741625"/>
            <a:ext cx="3660775" cy="157287"/>
          </a:xfrm>
          <a:prstGeom prst="rect">
            <a:avLst/>
          </a:prstGeom>
        </p:spPr>
        <p:txBody>
          <a:bodyPr wrap="square">
            <a:spAutoFit/>
          </a:bodyPr>
          <a:lstStyle/>
          <a:p>
            <a:r>
              <a:rPr lang="en-US" sz="422" b="0" i="0" dirty="0">
                <a:solidFill>
                  <a:srgbClr val="3088CD"/>
                </a:solidFill>
                <a:latin typeface="Georgia"/>
                <a:cs typeface="Georgia"/>
              </a:rPr>
              <a:t>Caption Text Option 1: shown in VA Light Blue and set differently as for calling out sidebar information</a:t>
            </a:r>
          </a:p>
        </p:txBody>
      </p:sp>
      <p:sp>
        <p:nvSpPr>
          <p:cNvPr id="22" name="Footer Placeholder 2"/>
          <p:cNvSpPr txBox="1">
            <a:spLocks/>
          </p:cNvSpPr>
          <p:nvPr userDrawn="1"/>
        </p:nvSpPr>
        <p:spPr>
          <a:xfrm>
            <a:off x="2286000" y="6553206"/>
            <a:ext cx="3505200" cy="304801"/>
          </a:xfrm>
          <a:prstGeom prst="rect">
            <a:avLst/>
          </a:prstGeom>
        </p:spPr>
        <p:txBody>
          <a:bodyPr anchor="ctr"/>
          <a:lstStyle>
            <a:lvl1pPr>
              <a:defRPr sz="1000" spc="600">
                <a:solidFill>
                  <a:schemeClr val="bg1"/>
                </a:solidFill>
                <a:latin typeface="Myriad Pro"/>
                <a:cs typeface="Myriad Pro"/>
              </a:defRPr>
            </a:lvl1pPr>
          </a:lstStyle>
          <a:p>
            <a:pPr marL="0" marR="0" lvl="0" indent="0" algn="l" defTabSz="192881" rtl="0" eaLnBrk="1" fontAlgn="auto" latinLnBrk="0" hangingPunct="1">
              <a:lnSpc>
                <a:spcPct val="100000"/>
              </a:lnSpc>
              <a:spcBef>
                <a:spcPts val="0"/>
              </a:spcBef>
              <a:spcAft>
                <a:spcPts val="0"/>
              </a:spcAft>
              <a:buClrTx/>
              <a:buSzTx/>
              <a:buFontTx/>
              <a:buNone/>
              <a:tabLst/>
              <a:defRPr/>
            </a:pPr>
            <a:r>
              <a:rPr kumimoji="0" lang="en-US" sz="422" b="0" i="0" u="none" strike="noStrike" kern="1200" cap="none" spc="254" normalizeH="0" baseline="0" noProof="0" dirty="0">
                <a:ln>
                  <a:noFill/>
                </a:ln>
                <a:solidFill>
                  <a:schemeClr val="bg1"/>
                </a:solidFill>
                <a:effectLst/>
                <a:uLnTx/>
                <a:uFillTx/>
                <a:latin typeface="Georgia"/>
                <a:ea typeface="+mn-ea"/>
                <a:cs typeface="Georgia"/>
              </a:rPr>
              <a:t>FOOTER</a:t>
            </a:r>
          </a:p>
        </p:txBody>
      </p:sp>
      <p:sp>
        <p:nvSpPr>
          <p:cNvPr id="23" name="Footer Placeholder 2"/>
          <p:cNvSpPr txBox="1">
            <a:spLocks/>
          </p:cNvSpPr>
          <p:nvPr userDrawn="1"/>
        </p:nvSpPr>
        <p:spPr>
          <a:xfrm>
            <a:off x="381000" y="6553206"/>
            <a:ext cx="1143000" cy="304801"/>
          </a:xfrm>
          <a:prstGeom prst="rect">
            <a:avLst/>
          </a:prstGeom>
        </p:spPr>
        <p:txBody>
          <a:bodyPr anchor="ctr"/>
          <a:lstStyle>
            <a:lvl1pPr>
              <a:defRPr sz="1000" spc="600">
                <a:solidFill>
                  <a:schemeClr val="bg1"/>
                </a:solidFill>
                <a:latin typeface="Myriad Pro"/>
                <a:cs typeface="Myriad Pro"/>
              </a:defRPr>
            </a:lvl1pPr>
          </a:lstStyle>
          <a:p>
            <a:pPr marL="0" marR="0" lvl="0" indent="0" algn="l" defTabSz="192881" rtl="0" eaLnBrk="1" fontAlgn="auto" latinLnBrk="0" hangingPunct="1">
              <a:lnSpc>
                <a:spcPct val="100000"/>
              </a:lnSpc>
              <a:spcBef>
                <a:spcPts val="0"/>
              </a:spcBef>
              <a:spcAft>
                <a:spcPts val="0"/>
              </a:spcAft>
              <a:buClrTx/>
              <a:buSzTx/>
              <a:buFontTx/>
              <a:buNone/>
              <a:tabLst/>
              <a:defRPr/>
            </a:pPr>
            <a:r>
              <a:rPr kumimoji="0" lang="en-US" sz="422" b="0" i="0" u="none" strike="noStrike" kern="1200" cap="none" spc="254" normalizeH="0" baseline="0" noProof="0" dirty="0">
                <a:ln>
                  <a:noFill/>
                </a:ln>
                <a:solidFill>
                  <a:schemeClr val="bg1"/>
                </a:solidFill>
                <a:effectLst/>
                <a:uLnTx/>
                <a:uFillTx/>
                <a:latin typeface="Georgia"/>
                <a:ea typeface="+mn-ea"/>
                <a:cs typeface="Georgia"/>
              </a:rPr>
              <a:t>DATE</a:t>
            </a:r>
          </a:p>
        </p:txBody>
      </p:sp>
      <p:sp>
        <p:nvSpPr>
          <p:cNvPr id="24" name="Footer Placeholder 2"/>
          <p:cNvSpPr txBox="1">
            <a:spLocks/>
          </p:cNvSpPr>
          <p:nvPr userDrawn="1"/>
        </p:nvSpPr>
        <p:spPr>
          <a:xfrm>
            <a:off x="5410200" y="6553206"/>
            <a:ext cx="3505200" cy="304801"/>
          </a:xfrm>
          <a:prstGeom prst="rect">
            <a:avLst/>
          </a:prstGeom>
        </p:spPr>
        <p:txBody>
          <a:bodyPr anchor="ctr"/>
          <a:lstStyle>
            <a:lvl1pPr>
              <a:defRPr sz="1000" spc="600">
                <a:solidFill>
                  <a:schemeClr val="bg1"/>
                </a:solidFill>
                <a:latin typeface="Myriad Pro"/>
                <a:cs typeface="Myriad Pro"/>
              </a:defRPr>
            </a:lvl1pPr>
          </a:lstStyle>
          <a:p>
            <a:pPr marL="0" marR="0" lvl="0" indent="0" algn="r" defTabSz="192881" rtl="0" eaLnBrk="1" fontAlgn="auto" latinLnBrk="0" hangingPunct="1">
              <a:lnSpc>
                <a:spcPct val="100000"/>
              </a:lnSpc>
              <a:spcBef>
                <a:spcPts val="0"/>
              </a:spcBef>
              <a:spcAft>
                <a:spcPts val="0"/>
              </a:spcAft>
              <a:buClrTx/>
              <a:buSzTx/>
              <a:buFontTx/>
              <a:buNone/>
              <a:tabLst/>
              <a:defRPr/>
            </a:pPr>
            <a:fld id="{1A5F8DB0-55B4-0340-8C35-5B2202340F07}" type="slidenum">
              <a:rPr lang="en-US" sz="422" smtClean="0">
                <a:latin typeface="Georgia"/>
                <a:cs typeface="Georgia"/>
              </a:rPr>
              <a:pPr marL="0" marR="0" lvl="0" indent="0" algn="r" defTabSz="192881" rtl="0" eaLnBrk="1" fontAlgn="auto" latinLnBrk="0" hangingPunct="1">
                <a:lnSpc>
                  <a:spcPct val="100000"/>
                </a:lnSpc>
                <a:spcBef>
                  <a:spcPts val="0"/>
                </a:spcBef>
                <a:spcAft>
                  <a:spcPts val="0"/>
                </a:spcAft>
                <a:buClrTx/>
                <a:buSzTx/>
                <a:buFontTx/>
                <a:buNone/>
                <a:tabLst/>
                <a:defRPr/>
              </a:pPr>
              <a:t>‹#›</a:t>
            </a:fld>
            <a:endParaRPr kumimoji="0" lang="en-US" sz="422" b="0" i="0" u="none" strike="noStrike" kern="1200" cap="none" spc="254" normalizeH="0" baseline="0" noProof="0" dirty="0">
              <a:ln>
                <a:noFill/>
              </a:ln>
              <a:solidFill>
                <a:schemeClr val="bg1"/>
              </a:solidFill>
              <a:effectLst/>
              <a:uLnTx/>
              <a:uFillTx/>
              <a:latin typeface="Georgia"/>
              <a:ea typeface="+mn-ea"/>
              <a:cs typeface="Georgia"/>
            </a:endParaRPr>
          </a:p>
        </p:txBody>
      </p:sp>
      <p:sp>
        <p:nvSpPr>
          <p:cNvPr id="13" name="TextBox 12">
            <a:extLst>
              <a:ext uri="{FF2B5EF4-FFF2-40B4-BE49-F238E27FC236}">
                <a16:creationId xmlns:a16="http://schemas.microsoft.com/office/drawing/2014/main" id="{6203620C-419B-4535-B759-97A5895E5066}"/>
              </a:ext>
            </a:extLst>
          </p:cNvPr>
          <p:cNvSpPr txBox="1"/>
          <p:nvPr userDrawn="1"/>
        </p:nvSpPr>
        <p:spPr>
          <a:xfrm>
            <a:off x="914400" y="317213"/>
            <a:ext cx="6705600" cy="176651"/>
          </a:xfrm>
          <a:prstGeom prst="rect">
            <a:avLst/>
          </a:prstGeom>
          <a:noFill/>
        </p:spPr>
        <p:txBody>
          <a:bodyPr wrap="square" rtlCol="0">
            <a:spAutoFit/>
          </a:bodyPr>
          <a:lstStyle/>
          <a:p>
            <a:r>
              <a:rPr lang="en-US" sz="548" kern="1200" cap="all" dirty="0">
                <a:solidFill>
                  <a:schemeClr val="bg1"/>
                </a:solidFill>
                <a:latin typeface="Georgia"/>
                <a:ea typeface="+mn-ea"/>
                <a:cs typeface="Georgia"/>
              </a:rPr>
              <a:t>CLICK HERE TO EDIT</a:t>
            </a:r>
            <a:r>
              <a:rPr lang="en-US" sz="548" kern="1200" cap="all" baseline="0" dirty="0">
                <a:solidFill>
                  <a:schemeClr val="bg1"/>
                </a:solidFill>
                <a:latin typeface="Georgia"/>
                <a:ea typeface="+mn-ea"/>
                <a:cs typeface="Georgia"/>
              </a:rPr>
              <a:t> DOCUMENT TITLE HEADER INFORMATION</a:t>
            </a:r>
            <a:endParaRPr lang="en-US" sz="548" cap="all" dirty="0">
              <a:solidFill>
                <a:schemeClr val="bg1"/>
              </a:solidFill>
              <a:latin typeface="Georgia"/>
              <a:cs typeface="Georgia"/>
            </a:endParaRPr>
          </a:p>
        </p:txBody>
      </p:sp>
    </p:spTree>
    <p:extLst>
      <p:ext uri="{BB962C8B-B14F-4D97-AF65-F5344CB8AC3E}">
        <p14:creationId xmlns:p14="http://schemas.microsoft.com/office/powerpoint/2010/main" val="3308599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5" name="Content Placeholder 2"/>
          <p:cNvSpPr>
            <a:spLocks noGrp="1"/>
          </p:cNvSpPr>
          <p:nvPr>
            <p:ph idx="1" hasCustomPrompt="1"/>
          </p:nvPr>
        </p:nvSpPr>
        <p:spPr>
          <a:xfrm>
            <a:off x="914400" y="2286002"/>
            <a:ext cx="3581400" cy="3581401"/>
          </a:xfrm>
          <a:prstGeom prst="rect">
            <a:avLst/>
          </a:prstGeom>
          <a:ln>
            <a:solidFill>
              <a:schemeClr val="bg1"/>
            </a:solidFill>
          </a:ln>
        </p:spPr>
        <p:txBody>
          <a:bodyPr/>
          <a:lstStyle>
            <a:lvl1pPr marL="0" indent="0" algn="l">
              <a:buFont typeface="+mj-lt"/>
              <a:buAutoNum type="romanUcPeriod"/>
              <a:defRPr sz="760" b="0">
                <a:solidFill>
                  <a:schemeClr val="bg1">
                    <a:lumMod val="50000"/>
                  </a:schemeClr>
                </a:solidFill>
                <a:latin typeface="Georgia"/>
                <a:cs typeface="Georgia"/>
              </a:defRPr>
            </a:lvl1pPr>
            <a:lvl2pPr marL="88726" indent="0" algn="l">
              <a:buFont typeface="+mj-lt"/>
              <a:buAutoNum type="alphaUcPeriod"/>
              <a:defRPr sz="675" b="1" i="0">
                <a:solidFill>
                  <a:schemeClr val="bg1">
                    <a:lumMod val="50000"/>
                  </a:schemeClr>
                </a:solidFill>
                <a:latin typeface="Georgia"/>
                <a:cs typeface="Georgia"/>
              </a:defRPr>
            </a:lvl2pPr>
            <a:lvl3pPr marL="200597" indent="0" algn="l">
              <a:buFont typeface="+mj-lt"/>
              <a:buAutoNum type="arabicPeriod"/>
              <a:defRPr sz="675">
                <a:solidFill>
                  <a:schemeClr val="bg1">
                    <a:lumMod val="50000"/>
                  </a:schemeClr>
                </a:solidFill>
                <a:latin typeface="Georgia"/>
                <a:cs typeface="Georgia"/>
              </a:defRPr>
            </a:lvl3pPr>
            <a:lvl4pPr marL="293180" indent="0" algn="l">
              <a:buFont typeface="+mj-lt"/>
              <a:buAutoNum type="alphaLcParenR"/>
              <a:defRPr sz="675">
                <a:solidFill>
                  <a:schemeClr val="bg1">
                    <a:lumMod val="50000"/>
                  </a:schemeClr>
                </a:solidFill>
                <a:latin typeface="Georgia"/>
                <a:cs typeface="Georgia"/>
              </a:defRPr>
            </a:lvl4pPr>
            <a:lvl5pPr marL="393478" indent="0" algn="l">
              <a:buFont typeface="Arial"/>
              <a:buChar char="•"/>
              <a:defRPr sz="675">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7" name="Content Placeholder 2"/>
          <p:cNvSpPr>
            <a:spLocks noGrp="1"/>
          </p:cNvSpPr>
          <p:nvPr>
            <p:ph idx="17" hasCustomPrompt="1"/>
          </p:nvPr>
        </p:nvSpPr>
        <p:spPr>
          <a:xfrm>
            <a:off x="4838700" y="2286002"/>
            <a:ext cx="3543300" cy="3581401"/>
          </a:xfrm>
          <a:prstGeom prst="rect">
            <a:avLst/>
          </a:prstGeom>
          <a:ln>
            <a:solidFill>
              <a:schemeClr val="bg1"/>
            </a:solidFill>
          </a:ln>
        </p:spPr>
        <p:txBody>
          <a:bodyPr/>
          <a:lstStyle>
            <a:lvl1pPr marL="0" indent="0" algn="l">
              <a:buFont typeface="+mj-lt"/>
              <a:buAutoNum type="romanUcPeriod"/>
              <a:defRPr sz="760" b="0">
                <a:solidFill>
                  <a:schemeClr val="bg1">
                    <a:lumMod val="50000"/>
                  </a:schemeClr>
                </a:solidFill>
                <a:latin typeface="Georgia"/>
                <a:cs typeface="Georgia"/>
              </a:defRPr>
            </a:lvl1pPr>
            <a:lvl2pPr marL="88726" indent="0" algn="l">
              <a:buFont typeface="+mj-lt"/>
              <a:buAutoNum type="alphaUcPeriod"/>
              <a:defRPr sz="675" b="1" i="0">
                <a:solidFill>
                  <a:schemeClr val="bg1">
                    <a:lumMod val="50000"/>
                  </a:schemeClr>
                </a:solidFill>
                <a:latin typeface="Georgia"/>
                <a:cs typeface="Georgia"/>
              </a:defRPr>
            </a:lvl2pPr>
            <a:lvl3pPr marL="200597" indent="0" algn="l">
              <a:buFont typeface="+mj-lt"/>
              <a:buAutoNum type="arabicPeriod"/>
              <a:defRPr sz="675">
                <a:solidFill>
                  <a:schemeClr val="bg1">
                    <a:lumMod val="50000"/>
                  </a:schemeClr>
                </a:solidFill>
                <a:latin typeface="Georgia"/>
                <a:cs typeface="Georgia"/>
              </a:defRPr>
            </a:lvl3pPr>
            <a:lvl4pPr marL="293180" indent="0" algn="l">
              <a:buFont typeface="+mj-lt"/>
              <a:buAutoNum type="alphaLcParenR"/>
              <a:defRPr sz="675">
                <a:solidFill>
                  <a:schemeClr val="bg1">
                    <a:lumMod val="50000"/>
                  </a:schemeClr>
                </a:solidFill>
                <a:latin typeface="Georgia"/>
                <a:cs typeface="Georgia"/>
              </a:defRPr>
            </a:lvl4pPr>
            <a:lvl5pPr marL="393478" indent="0" algn="l">
              <a:buFont typeface="Arial"/>
              <a:buChar char="•"/>
              <a:defRPr sz="675">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0" name="Title 1"/>
          <p:cNvSpPr>
            <a:spLocks noGrp="1"/>
          </p:cNvSpPr>
          <p:nvPr>
            <p:ph type="title" hasCustomPrompt="1"/>
          </p:nvPr>
        </p:nvSpPr>
        <p:spPr>
          <a:xfrm>
            <a:off x="914400" y="1600200"/>
            <a:ext cx="7467600" cy="457200"/>
          </a:xfrm>
          <a:prstGeom prst="rect">
            <a:avLst/>
          </a:prstGeom>
          <a:ln>
            <a:solidFill>
              <a:schemeClr val="bg1"/>
            </a:solidFill>
          </a:ln>
        </p:spPr>
        <p:txBody>
          <a:bodyPr/>
          <a:lstStyle>
            <a:lvl1pPr algn="l">
              <a:defRPr sz="844" b="1" i="0" cap="all">
                <a:solidFill>
                  <a:srgbClr val="174782"/>
                </a:solidFill>
                <a:latin typeface="Georgia"/>
                <a:cs typeface="Georgia"/>
              </a:defRPr>
            </a:lvl1pPr>
          </a:lstStyle>
          <a:p>
            <a:r>
              <a:rPr lang="en-US" dirty="0"/>
              <a:t>CLICK TO EDIT MASTER TITLE STYLE</a:t>
            </a:r>
          </a:p>
        </p:txBody>
      </p:sp>
      <p:sp>
        <p:nvSpPr>
          <p:cNvPr id="12" name="Footer Placeholder 2"/>
          <p:cNvSpPr txBox="1">
            <a:spLocks/>
          </p:cNvSpPr>
          <p:nvPr userDrawn="1"/>
        </p:nvSpPr>
        <p:spPr>
          <a:xfrm>
            <a:off x="2286000" y="6553206"/>
            <a:ext cx="3505200" cy="304801"/>
          </a:xfrm>
          <a:prstGeom prst="rect">
            <a:avLst/>
          </a:prstGeom>
        </p:spPr>
        <p:txBody>
          <a:bodyPr anchor="ctr"/>
          <a:lstStyle>
            <a:lvl1pPr>
              <a:defRPr sz="1000" spc="600">
                <a:solidFill>
                  <a:schemeClr val="bg1"/>
                </a:solidFill>
                <a:latin typeface="Myriad Pro"/>
                <a:cs typeface="Myriad Pro"/>
              </a:defRPr>
            </a:lvl1pPr>
          </a:lstStyle>
          <a:p>
            <a:pPr marL="0" marR="0" lvl="0" indent="0" algn="l" defTabSz="192881" rtl="0" eaLnBrk="1" fontAlgn="auto" latinLnBrk="0" hangingPunct="1">
              <a:lnSpc>
                <a:spcPct val="100000"/>
              </a:lnSpc>
              <a:spcBef>
                <a:spcPts val="0"/>
              </a:spcBef>
              <a:spcAft>
                <a:spcPts val="0"/>
              </a:spcAft>
              <a:buClrTx/>
              <a:buSzTx/>
              <a:buFontTx/>
              <a:buNone/>
              <a:tabLst/>
              <a:defRPr/>
            </a:pPr>
            <a:r>
              <a:rPr kumimoji="0" lang="en-US" sz="422" b="0" i="0" u="none" strike="noStrike" kern="1200" cap="none" spc="254" normalizeH="0" baseline="0" noProof="0" dirty="0">
                <a:ln>
                  <a:noFill/>
                </a:ln>
                <a:solidFill>
                  <a:schemeClr val="bg1"/>
                </a:solidFill>
                <a:effectLst/>
                <a:uLnTx/>
                <a:uFillTx/>
                <a:latin typeface="Georgia"/>
                <a:ea typeface="+mn-ea"/>
                <a:cs typeface="Georgia"/>
              </a:rPr>
              <a:t>FOOTER</a:t>
            </a:r>
          </a:p>
        </p:txBody>
      </p:sp>
      <p:sp>
        <p:nvSpPr>
          <p:cNvPr id="14" name="Footer Placeholder 2"/>
          <p:cNvSpPr txBox="1">
            <a:spLocks/>
          </p:cNvSpPr>
          <p:nvPr userDrawn="1"/>
        </p:nvSpPr>
        <p:spPr>
          <a:xfrm>
            <a:off x="5410200" y="6553206"/>
            <a:ext cx="3505200" cy="304801"/>
          </a:xfrm>
          <a:prstGeom prst="rect">
            <a:avLst/>
          </a:prstGeom>
        </p:spPr>
        <p:txBody>
          <a:bodyPr anchor="ctr"/>
          <a:lstStyle>
            <a:lvl1pPr>
              <a:defRPr sz="1000" spc="600">
                <a:solidFill>
                  <a:schemeClr val="bg1"/>
                </a:solidFill>
                <a:latin typeface="Myriad Pro"/>
                <a:cs typeface="Myriad Pro"/>
              </a:defRPr>
            </a:lvl1pPr>
          </a:lstStyle>
          <a:p>
            <a:pPr marL="0" marR="0" lvl="0" indent="0" algn="r" defTabSz="192881" rtl="0" eaLnBrk="1" fontAlgn="auto" latinLnBrk="0" hangingPunct="1">
              <a:lnSpc>
                <a:spcPct val="100000"/>
              </a:lnSpc>
              <a:spcBef>
                <a:spcPts val="0"/>
              </a:spcBef>
              <a:spcAft>
                <a:spcPts val="0"/>
              </a:spcAft>
              <a:buClrTx/>
              <a:buSzTx/>
              <a:buFontTx/>
              <a:buNone/>
              <a:tabLst/>
              <a:defRPr/>
            </a:pPr>
            <a:fld id="{1A5F8DB0-55B4-0340-8C35-5B2202340F07}" type="slidenum">
              <a:rPr lang="en-US" sz="422" smtClean="0">
                <a:latin typeface="Georgia"/>
                <a:cs typeface="Georgia"/>
              </a:rPr>
              <a:pPr marL="0" marR="0" lvl="0" indent="0" algn="r" defTabSz="192881" rtl="0" eaLnBrk="1" fontAlgn="auto" latinLnBrk="0" hangingPunct="1">
                <a:lnSpc>
                  <a:spcPct val="100000"/>
                </a:lnSpc>
                <a:spcBef>
                  <a:spcPts val="0"/>
                </a:spcBef>
                <a:spcAft>
                  <a:spcPts val="0"/>
                </a:spcAft>
                <a:buClrTx/>
                <a:buSzTx/>
                <a:buFontTx/>
                <a:buNone/>
                <a:tabLst/>
                <a:defRPr/>
              </a:pPr>
              <a:t>‹#›</a:t>
            </a:fld>
            <a:endParaRPr kumimoji="0" lang="en-US" sz="422" b="0" i="0" u="none" strike="noStrike" kern="1200" cap="none" spc="254" normalizeH="0" baseline="0" noProof="0" dirty="0">
              <a:ln>
                <a:noFill/>
              </a:ln>
              <a:solidFill>
                <a:schemeClr val="bg1"/>
              </a:solidFill>
              <a:effectLst/>
              <a:uLnTx/>
              <a:uFillTx/>
              <a:latin typeface="Georgia"/>
              <a:ea typeface="+mn-ea"/>
              <a:cs typeface="Georgia"/>
            </a:endParaRPr>
          </a:p>
        </p:txBody>
      </p:sp>
      <p:sp>
        <p:nvSpPr>
          <p:cNvPr id="8" name="TextBox 7">
            <a:extLst>
              <a:ext uri="{FF2B5EF4-FFF2-40B4-BE49-F238E27FC236}">
                <a16:creationId xmlns:a16="http://schemas.microsoft.com/office/drawing/2014/main" id="{EEC49409-5588-4CE1-BD6D-E8625D26EF1E}"/>
              </a:ext>
            </a:extLst>
          </p:cNvPr>
          <p:cNvSpPr txBox="1"/>
          <p:nvPr userDrawn="1"/>
        </p:nvSpPr>
        <p:spPr>
          <a:xfrm>
            <a:off x="914400" y="317213"/>
            <a:ext cx="6705600" cy="176651"/>
          </a:xfrm>
          <a:prstGeom prst="rect">
            <a:avLst/>
          </a:prstGeom>
          <a:noFill/>
        </p:spPr>
        <p:txBody>
          <a:bodyPr wrap="square" rtlCol="0">
            <a:spAutoFit/>
          </a:bodyPr>
          <a:lstStyle/>
          <a:p>
            <a:r>
              <a:rPr lang="en-US" sz="548" kern="1200" cap="all" dirty="0">
                <a:solidFill>
                  <a:schemeClr val="bg1"/>
                </a:solidFill>
                <a:latin typeface="Georgia"/>
                <a:ea typeface="+mn-ea"/>
                <a:cs typeface="Georgia"/>
              </a:rPr>
              <a:t>CLICK HERE TO EDIT</a:t>
            </a:r>
            <a:r>
              <a:rPr lang="en-US" sz="548" kern="1200" cap="all" baseline="0" dirty="0">
                <a:solidFill>
                  <a:schemeClr val="bg1"/>
                </a:solidFill>
                <a:latin typeface="Georgia"/>
                <a:ea typeface="+mn-ea"/>
                <a:cs typeface="Georgia"/>
              </a:rPr>
              <a:t> DOCUMENT TITLE HEADER INFORMATION</a:t>
            </a:r>
            <a:endParaRPr lang="en-US" sz="548" cap="all" dirty="0">
              <a:solidFill>
                <a:schemeClr val="bg1"/>
              </a:solidFill>
              <a:latin typeface="Georgia"/>
              <a:cs typeface="Georgia"/>
            </a:endParaRPr>
          </a:p>
        </p:txBody>
      </p:sp>
    </p:spTree>
    <p:extLst>
      <p:ext uri="{BB962C8B-B14F-4D97-AF65-F5344CB8AC3E}">
        <p14:creationId xmlns:p14="http://schemas.microsoft.com/office/powerpoint/2010/main" val="3716244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
        <p:nvSpPr>
          <p:cNvPr id="6" name="Content Placeholder 2"/>
          <p:cNvSpPr>
            <a:spLocks noGrp="1"/>
          </p:cNvSpPr>
          <p:nvPr>
            <p:ph idx="1"/>
          </p:nvPr>
        </p:nvSpPr>
        <p:spPr>
          <a:xfrm>
            <a:off x="990600" y="1143000"/>
            <a:ext cx="7696200" cy="5181600"/>
          </a:xfrm>
          <a:prstGeom prst="rect">
            <a:avLst/>
          </a:prstGeom>
        </p:spPr>
        <p:txBody>
          <a:bodyPr/>
          <a:lstStyle>
            <a:lvl1pPr>
              <a:defRPr>
                <a:solidFill>
                  <a:srgbClr val="174782"/>
                </a:solidFill>
                <a:latin typeface="Georgia"/>
              </a:defRPr>
            </a:lvl1pPr>
            <a:lvl2pPr>
              <a:defRPr>
                <a:latin typeface="Georgia"/>
              </a:defRPr>
            </a:lvl2pPr>
            <a:lvl3pPr>
              <a:defRPr>
                <a:latin typeface="Georgia"/>
              </a:defRPr>
            </a:lvl3pPr>
            <a:lvl4pPr>
              <a:defRPr>
                <a:latin typeface="Georgia"/>
              </a:defRPr>
            </a:lvl4pPr>
            <a:lvl5pPr>
              <a:defRPr>
                <a:latin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8"/>
          <p:cNvSpPr>
            <a:spLocks noGrp="1"/>
          </p:cNvSpPr>
          <p:nvPr>
            <p:ph type="dt" sz="half" idx="10"/>
          </p:nvPr>
        </p:nvSpPr>
        <p:spPr/>
        <p:txBody>
          <a:bodyPr/>
          <a:lstStyle>
            <a:lvl1pPr>
              <a:defRPr/>
            </a:lvl1pPr>
          </a:lstStyle>
          <a:p>
            <a:pPr>
              <a:defRPr/>
            </a:pPr>
            <a:r>
              <a:rPr lang="en-US"/>
              <a:t>Office of Patient Care Services </a:t>
            </a:r>
          </a:p>
        </p:txBody>
      </p:sp>
      <p:sp>
        <p:nvSpPr>
          <p:cNvPr id="5" name="Footer Placeholder 9"/>
          <p:cNvSpPr>
            <a:spLocks noGrp="1"/>
          </p:cNvSpPr>
          <p:nvPr>
            <p:ph type="ftr" sz="quarter" idx="11"/>
          </p:nvPr>
        </p:nvSpPr>
        <p:spPr/>
        <p:txBody>
          <a:bodyPr/>
          <a:lstStyle>
            <a:lvl1pPr>
              <a:defRPr/>
            </a:lvl1pPr>
          </a:lstStyle>
          <a:p>
            <a:pPr>
              <a:defRPr/>
            </a:pPr>
            <a:r>
              <a:rPr lang="en-US"/>
              <a:t>Health Outcomes Military Exposures / War Related Illness and Injury Study Center</a:t>
            </a:r>
          </a:p>
        </p:txBody>
      </p:sp>
      <p:sp>
        <p:nvSpPr>
          <p:cNvPr id="7" name="Slide Number Placeholder 10"/>
          <p:cNvSpPr>
            <a:spLocks noGrp="1"/>
          </p:cNvSpPr>
          <p:nvPr>
            <p:ph type="sldNum" sz="quarter" idx="12"/>
          </p:nvPr>
        </p:nvSpPr>
        <p:spPr/>
        <p:txBody>
          <a:bodyPr/>
          <a:lstStyle>
            <a:lvl1pPr>
              <a:defRPr/>
            </a:lvl1pPr>
          </a:lstStyle>
          <a:p>
            <a:fld id="{A829F25A-84D3-4F9E-BD6A-3ADD05BBF9F6}" type="slidenum">
              <a:rPr lang="en-US" altLang="en-US"/>
              <a:pPr/>
              <a:t>‹#›</a:t>
            </a:fld>
            <a:endParaRPr lang="en-US" altLang="en-US"/>
          </a:p>
        </p:txBody>
      </p:sp>
    </p:spTree>
    <p:extLst>
      <p:ext uri="{BB962C8B-B14F-4D97-AF65-F5344CB8AC3E}">
        <p14:creationId xmlns:p14="http://schemas.microsoft.com/office/powerpoint/2010/main" val="828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599"/>
            <a:ext cx="3657600" cy="457200"/>
          </a:xfrm>
          <a:prstGeom prst="rect">
            <a:avLst/>
          </a:prstGeom>
          <a:ln>
            <a:solidFill>
              <a:schemeClr val="bg1"/>
            </a:solidFill>
          </a:ln>
        </p:spPr>
        <p:txBody>
          <a:bodyPr anchor="t"/>
          <a:lstStyle>
            <a:lvl1pPr algn="l">
              <a:defRPr sz="760" b="1">
                <a:solidFill>
                  <a:srgbClr val="7F7F7F"/>
                </a:solidFill>
                <a:latin typeface="Georgia"/>
                <a:cs typeface="Georgia"/>
              </a:defRPr>
            </a:lvl1pPr>
          </a:lstStyle>
          <a:p>
            <a:r>
              <a:rPr lang="en-US" dirty="0"/>
              <a:t>Click to edit Master title style</a:t>
            </a:r>
          </a:p>
        </p:txBody>
      </p:sp>
      <p:sp>
        <p:nvSpPr>
          <p:cNvPr id="4" name="Text Placeholder 3"/>
          <p:cNvSpPr>
            <a:spLocks noGrp="1"/>
          </p:cNvSpPr>
          <p:nvPr>
            <p:ph type="body" sz="half" idx="2" hasCustomPrompt="1"/>
          </p:nvPr>
        </p:nvSpPr>
        <p:spPr>
          <a:xfrm>
            <a:off x="914400" y="1828798"/>
            <a:ext cx="3352800" cy="4495802"/>
          </a:xfrm>
          <a:prstGeom prst="rect">
            <a:avLst/>
          </a:prstGeom>
          <a:ln>
            <a:solidFill>
              <a:schemeClr val="bg1"/>
            </a:solidFill>
          </a:ln>
        </p:spPr>
        <p:txBody>
          <a:bodyPr/>
          <a:lstStyle>
            <a:lvl1pPr marL="0" marR="0" indent="0" algn="l" defTabSz="192881" rtl="0" eaLnBrk="1" fontAlgn="auto" latinLnBrk="0" hangingPunct="1">
              <a:lnSpc>
                <a:spcPct val="100000"/>
              </a:lnSpc>
              <a:spcBef>
                <a:spcPct val="20000"/>
              </a:spcBef>
              <a:spcAft>
                <a:spcPts val="0"/>
              </a:spcAft>
              <a:buClrTx/>
              <a:buSzTx/>
              <a:buFont typeface="Arial"/>
              <a:buNone/>
              <a:tabLst/>
              <a:defRPr sz="591">
                <a:solidFill>
                  <a:srgbClr val="7F7F7F"/>
                </a:solidFill>
                <a:latin typeface="Georgia"/>
                <a:cs typeface="Georgia"/>
              </a:defRPr>
            </a:lvl1pPr>
            <a:lvl2pPr marL="192881" indent="0">
              <a:buNone/>
              <a:defRPr sz="506"/>
            </a:lvl2pPr>
            <a:lvl3pPr marL="385763" indent="0">
              <a:buNone/>
              <a:defRPr sz="422"/>
            </a:lvl3pPr>
            <a:lvl4pPr marL="578644" indent="0">
              <a:buNone/>
              <a:defRPr sz="380"/>
            </a:lvl4pPr>
            <a:lvl5pPr marL="771525" indent="0">
              <a:buNone/>
              <a:defRPr sz="380"/>
            </a:lvl5pPr>
            <a:lvl6pPr marL="964406" indent="0">
              <a:buNone/>
              <a:defRPr sz="380"/>
            </a:lvl6pPr>
            <a:lvl7pPr marL="1157288" indent="0">
              <a:buNone/>
              <a:defRPr sz="380"/>
            </a:lvl7pPr>
            <a:lvl8pPr marL="1350169" indent="0">
              <a:buNone/>
              <a:defRPr sz="380"/>
            </a:lvl8pPr>
            <a:lvl9pPr marL="1543050" indent="0">
              <a:buNone/>
              <a:defRPr sz="380"/>
            </a:lvl9pPr>
          </a:lstStyle>
          <a:p>
            <a:pPr marL="0" marR="0" lvl="0" indent="0" algn="l" defTabSz="192881" rtl="0" eaLnBrk="1" fontAlgn="auto" latinLnBrk="0" hangingPunct="1">
              <a:lnSpc>
                <a:spcPct val="100000"/>
              </a:lnSpc>
              <a:spcBef>
                <a:spcPct val="20000"/>
              </a:spcBef>
              <a:spcAft>
                <a:spcPts val="0"/>
              </a:spcAft>
              <a:buClrTx/>
              <a:buSzTx/>
              <a:buFont typeface="Arial"/>
              <a:buNone/>
              <a:tabLst/>
              <a:defRPr/>
            </a:pPr>
            <a:r>
              <a:rPr lang="en-US" dirty="0"/>
              <a:t>This area is proposed as a text box with information set at this approximate size and with this colorization. The size and layout proportions shown are merely recommendations and should be edited to accommodate your specific needs. This area is proposed as a text box with information set at this approximate size and with this colorization. The size and layout proportions shown are merely recommendations and should be edited to accommodate your specific needs. This area is proposed as a text box with information set at this approximate size and with this colorization. The size and layout proportions shown are merely recommendations and should be edited to accommodate your specific needs. </a:t>
            </a:r>
          </a:p>
          <a:p>
            <a:pPr marL="0" marR="0" lvl="0" indent="0" algn="l" defTabSz="192881" rtl="0" eaLnBrk="1" fontAlgn="auto" latinLnBrk="0" hangingPunct="1">
              <a:lnSpc>
                <a:spcPct val="100000"/>
              </a:lnSpc>
              <a:spcBef>
                <a:spcPct val="20000"/>
              </a:spcBef>
              <a:spcAft>
                <a:spcPts val="0"/>
              </a:spcAft>
              <a:buClrTx/>
              <a:buSzTx/>
              <a:buFont typeface="Arial"/>
              <a:buNone/>
              <a:tabLst/>
              <a:defRPr/>
            </a:pPr>
            <a:endParaRPr lang="en-US" dirty="0"/>
          </a:p>
          <a:p>
            <a:pPr lvl="0"/>
            <a:endParaRPr lang="en-US" dirty="0"/>
          </a:p>
        </p:txBody>
      </p:sp>
      <p:sp>
        <p:nvSpPr>
          <p:cNvPr id="11" name="Rectangle 10"/>
          <p:cNvSpPr/>
          <p:nvPr userDrawn="1"/>
        </p:nvSpPr>
        <p:spPr>
          <a:xfrm>
            <a:off x="4724401" y="1295400"/>
            <a:ext cx="3867944" cy="4191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60" dirty="0">
                <a:latin typeface="Georgia"/>
                <a:cs typeface="Georgia"/>
              </a:rPr>
              <a:t>Click to insert image</a:t>
            </a:r>
          </a:p>
        </p:txBody>
      </p:sp>
      <p:sp>
        <p:nvSpPr>
          <p:cNvPr id="10" name="TextBox 9"/>
          <p:cNvSpPr txBox="1"/>
          <p:nvPr userDrawn="1"/>
        </p:nvSpPr>
        <p:spPr>
          <a:xfrm>
            <a:off x="4648201" y="5667348"/>
            <a:ext cx="3867944" cy="157287"/>
          </a:xfrm>
          <a:prstGeom prst="rect">
            <a:avLst/>
          </a:prstGeom>
          <a:noFill/>
        </p:spPr>
        <p:txBody>
          <a:bodyPr wrap="square" rtlCol="0">
            <a:spAutoFit/>
          </a:bodyPr>
          <a:lstStyle/>
          <a:p>
            <a:r>
              <a:rPr lang="en-US" sz="422" b="0" kern="1200" dirty="0">
                <a:solidFill>
                  <a:srgbClr val="3088CD"/>
                </a:solidFill>
                <a:latin typeface="Georgia"/>
                <a:ea typeface="+mn-ea"/>
                <a:cs typeface="Georgia"/>
              </a:rPr>
              <a:t>Caption Text Option 1: shown in VA Light Blue and set differently for use in calling out information</a:t>
            </a:r>
            <a:endParaRPr lang="en-US" sz="422" b="0" dirty="0">
              <a:solidFill>
                <a:srgbClr val="3088CD"/>
              </a:solidFill>
              <a:latin typeface="Georgia"/>
              <a:cs typeface="Georgia"/>
            </a:endParaRPr>
          </a:p>
        </p:txBody>
      </p:sp>
      <p:sp>
        <p:nvSpPr>
          <p:cNvPr id="13" name="Footer Placeholder 2"/>
          <p:cNvSpPr txBox="1">
            <a:spLocks/>
          </p:cNvSpPr>
          <p:nvPr userDrawn="1"/>
        </p:nvSpPr>
        <p:spPr>
          <a:xfrm>
            <a:off x="2286000" y="6553206"/>
            <a:ext cx="3505200" cy="304801"/>
          </a:xfrm>
          <a:prstGeom prst="rect">
            <a:avLst/>
          </a:prstGeom>
        </p:spPr>
        <p:txBody>
          <a:bodyPr anchor="ctr"/>
          <a:lstStyle>
            <a:lvl1pPr>
              <a:defRPr sz="1000" spc="600">
                <a:solidFill>
                  <a:schemeClr val="bg1"/>
                </a:solidFill>
                <a:latin typeface="Myriad Pro"/>
                <a:cs typeface="Myriad Pro"/>
              </a:defRPr>
            </a:lvl1pPr>
          </a:lstStyle>
          <a:p>
            <a:pPr marL="0" marR="0" lvl="0" indent="0" algn="l" defTabSz="192881" rtl="0" eaLnBrk="1" fontAlgn="auto" latinLnBrk="0" hangingPunct="1">
              <a:lnSpc>
                <a:spcPct val="100000"/>
              </a:lnSpc>
              <a:spcBef>
                <a:spcPts val="0"/>
              </a:spcBef>
              <a:spcAft>
                <a:spcPts val="0"/>
              </a:spcAft>
              <a:buClrTx/>
              <a:buSzTx/>
              <a:buFontTx/>
              <a:buNone/>
              <a:tabLst/>
              <a:defRPr/>
            </a:pPr>
            <a:r>
              <a:rPr kumimoji="0" lang="en-US" sz="422" b="0" i="0" u="none" strike="noStrike" kern="1200" cap="none" spc="254" normalizeH="0" baseline="0" noProof="0" dirty="0">
                <a:ln>
                  <a:noFill/>
                </a:ln>
                <a:solidFill>
                  <a:schemeClr val="bg1"/>
                </a:solidFill>
                <a:effectLst/>
                <a:uLnTx/>
                <a:uFillTx/>
                <a:latin typeface="Georgia"/>
                <a:ea typeface="+mn-ea"/>
                <a:cs typeface="Georgia"/>
              </a:rPr>
              <a:t>FOOTER</a:t>
            </a:r>
          </a:p>
        </p:txBody>
      </p:sp>
      <p:sp>
        <p:nvSpPr>
          <p:cNvPr id="14" name="Footer Placeholder 2"/>
          <p:cNvSpPr txBox="1">
            <a:spLocks/>
          </p:cNvSpPr>
          <p:nvPr userDrawn="1"/>
        </p:nvSpPr>
        <p:spPr>
          <a:xfrm>
            <a:off x="381000" y="6553206"/>
            <a:ext cx="1143000" cy="304801"/>
          </a:xfrm>
          <a:prstGeom prst="rect">
            <a:avLst/>
          </a:prstGeom>
        </p:spPr>
        <p:txBody>
          <a:bodyPr anchor="ctr"/>
          <a:lstStyle>
            <a:lvl1pPr>
              <a:defRPr sz="1000" spc="600">
                <a:solidFill>
                  <a:schemeClr val="bg1"/>
                </a:solidFill>
                <a:latin typeface="Myriad Pro"/>
                <a:cs typeface="Myriad Pro"/>
              </a:defRPr>
            </a:lvl1pPr>
          </a:lstStyle>
          <a:p>
            <a:pPr marL="0" marR="0" lvl="0" indent="0" algn="l" defTabSz="192881" rtl="0" eaLnBrk="1" fontAlgn="auto" latinLnBrk="0" hangingPunct="1">
              <a:lnSpc>
                <a:spcPct val="100000"/>
              </a:lnSpc>
              <a:spcBef>
                <a:spcPts val="0"/>
              </a:spcBef>
              <a:spcAft>
                <a:spcPts val="0"/>
              </a:spcAft>
              <a:buClrTx/>
              <a:buSzTx/>
              <a:buFontTx/>
              <a:buNone/>
              <a:tabLst/>
              <a:defRPr/>
            </a:pPr>
            <a:r>
              <a:rPr kumimoji="0" lang="en-US" sz="422" b="0" i="0" u="none" strike="noStrike" kern="1200" cap="none" spc="254" normalizeH="0" baseline="0" noProof="0" dirty="0">
                <a:ln>
                  <a:noFill/>
                </a:ln>
                <a:solidFill>
                  <a:schemeClr val="bg1"/>
                </a:solidFill>
                <a:effectLst/>
                <a:uLnTx/>
                <a:uFillTx/>
                <a:latin typeface="Georgia"/>
                <a:ea typeface="+mn-ea"/>
                <a:cs typeface="Georgia"/>
              </a:rPr>
              <a:t>DATE</a:t>
            </a:r>
          </a:p>
        </p:txBody>
      </p:sp>
      <p:sp>
        <p:nvSpPr>
          <p:cNvPr id="15" name="Footer Placeholder 2"/>
          <p:cNvSpPr txBox="1">
            <a:spLocks/>
          </p:cNvSpPr>
          <p:nvPr userDrawn="1"/>
        </p:nvSpPr>
        <p:spPr>
          <a:xfrm>
            <a:off x="5410200" y="6553206"/>
            <a:ext cx="3505200" cy="304801"/>
          </a:xfrm>
          <a:prstGeom prst="rect">
            <a:avLst/>
          </a:prstGeom>
        </p:spPr>
        <p:txBody>
          <a:bodyPr anchor="ctr"/>
          <a:lstStyle>
            <a:lvl1pPr>
              <a:defRPr sz="1000" spc="600">
                <a:solidFill>
                  <a:schemeClr val="bg1"/>
                </a:solidFill>
                <a:latin typeface="Myriad Pro"/>
                <a:cs typeface="Myriad Pro"/>
              </a:defRPr>
            </a:lvl1pPr>
          </a:lstStyle>
          <a:p>
            <a:pPr marL="0" marR="0" lvl="0" indent="0" algn="r" defTabSz="192881" rtl="0" eaLnBrk="1" fontAlgn="auto" latinLnBrk="0" hangingPunct="1">
              <a:lnSpc>
                <a:spcPct val="100000"/>
              </a:lnSpc>
              <a:spcBef>
                <a:spcPts val="0"/>
              </a:spcBef>
              <a:spcAft>
                <a:spcPts val="0"/>
              </a:spcAft>
              <a:buClrTx/>
              <a:buSzTx/>
              <a:buFontTx/>
              <a:buNone/>
              <a:tabLst/>
              <a:defRPr/>
            </a:pPr>
            <a:fld id="{1A5F8DB0-55B4-0340-8C35-5B2202340F07}" type="slidenum">
              <a:rPr lang="en-US" sz="422" smtClean="0">
                <a:latin typeface="Georgia"/>
                <a:cs typeface="Georgia"/>
              </a:rPr>
              <a:pPr marL="0" marR="0" lvl="0" indent="0" algn="r" defTabSz="192881" rtl="0" eaLnBrk="1" fontAlgn="auto" latinLnBrk="0" hangingPunct="1">
                <a:lnSpc>
                  <a:spcPct val="100000"/>
                </a:lnSpc>
                <a:spcBef>
                  <a:spcPts val="0"/>
                </a:spcBef>
                <a:spcAft>
                  <a:spcPts val="0"/>
                </a:spcAft>
                <a:buClrTx/>
                <a:buSzTx/>
                <a:buFontTx/>
                <a:buNone/>
                <a:tabLst/>
                <a:defRPr/>
              </a:pPr>
              <a:t>‹#›</a:t>
            </a:fld>
            <a:endParaRPr kumimoji="0" lang="en-US" sz="422" b="0" i="0" u="none" strike="noStrike" kern="1200" cap="none" spc="254" normalizeH="0" baseline="0" noProof="0" dirty="0">
              <a:ln>
                <a:noFill/>
              </a:ln>
              <a:solidFill>
                <a:schemeClr val="bg1"/>
              </a:solidFill>
              <a:effectLst/>
              <a:uLnTx/>
              <a:uFillTx/>
              <a:latin typeface="Georgia"/>
              <a:ea typeface="+mn-ea"/>
              <a:cs typeface="Georgia"/>
            </a:endParaRPr>
          </a:p>
        </p:txBody>
      </p:sp>
      <p:sp>
        <p:nvSpPr>
          <p:cNvPr id="16" name="TextBox 15"/>
          <p:cNvSpPr txBox="1"/>
          <p:nvPr userDrawn="1"/>
        </p:nvSpPr>
        <p:spPr>
          <a:xfrm>
            <a:off x="914400" y="317213"/>
            <a:ext cx="6705600" cy="176651"/>
          </a:xfrm>
          <a:prstGeom prst="rect">
            <a:avLst/>
          </a:prstGeom>
          <a:noFill/>
        </p:spPr>
        <p:txBody>
          <a:bodyPr wrap="square" rtlCol="0">
            <a:spAutoFit/>
          </a:bodyPr>
          <a:lstStyle/>
          <a:p>
            <a:r>
              <a:rPr lang="en-US" sz="548" kern="1200" cap="all" dirty="0">
                <a:solidFill>
                  <a:schemeClr val="bg1"/>
                </a:solidFill>
                <a:latin typeface="Georgia"/>
                <a:ea typeface="+mn-ea"/>
                <a:cs typeface="Georgia"/>
              </a:rPr>
              <a:t>CLICK HERE TO EDIT</a:t>
            </a:r>
            <a:r>
              <a:rPr lang="en-US" sz="548" kern="1200" cap="all" baseline="0" dirty="0">
                <a:solidFill>
                  <a:schemeClr val="bg1"/>
                </a:solidFill>
                <a:latin typeface="Georgia"/>
                <a:ea typeface="+mn-ea"/>
                <a:cs typeface="Georgia"/>
              </a:rPr>
              <a:t> DOCUMENT TITLE HEADER INFORMATION</a:t>
            </a:r>
            <a:endParaRPr lang="en-US" sz="548" cap="all" dirty="0">
              <a:solidFill>
                <a:schemeClr val="bg1"/>
              </a:solidFill>
              <a:latin typeface="Georgia"/>
              <a:cs typeface="Georgia"/>
            </a:endParaRPr>
          </a:p>
        </p:txBody>
      </p:sp>
    </p:spTree>
    <p:extLst>
      <p:ext uri="{BB962C8B-B14F-4D97-AF65-F5344CB8AC3E}">
        <p14:creationId xmlns:p14="http://schemas.microsoft.com/office/powerpoint/2010/main" val="3124167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4876800"/>
            <a:ext cx="5334000" cy="457200"/>
          </a:xfrm>
          <a:prstGeom prst="rect">
            <a:avLst/>
          </a:prstGeom>
          <a:ln>
            <a:solidFill>
              <a:schemeClr val="bg1"/>
            </a:solidFill>
          </a:ln>
        </p:spPr>
        <p:txBody>
          <a:bodyPr anchor="t"/>
          <a:lstStyle>
            <a:lvl1pPr algn="l">
              <a:defRPr sz="844" b="1">
                <a:solidFill>
                  <a:srgbClr val="7F7F7F"/>
                </a:solidFill>
                <a:latin typeface="Georgia"/>
                <a:cs typeface="Georgia"/>
              </a:defRPr>
            </a:lvl1pPr>
          </a:lstStyle>
          <a:p>
            <a:r>
              <a:rPr lang="en-US" dirty="0"/>
              <a:t>Click to edit Master title style</a:t>
            </a:r>
          </a:p>
        </p:txBody>
      </p:sp>
      <p:sp>
        <p:nvSpPr>
          <p:cNvPr id="4" name="Text Placeholder 3"/>
          <p:cNvSpPr>
            <a:spLocks noGrp="1"/>
          </p:cNvSpPr>
          <p:nvPr>
            <p:ph type="body" sz="half" idx="2" hasCustomPrompt="1"/>
          </p:nvPr>
        </p:nvSpPr>
        <p:spPr>
          <a:xfrm>
            <a:off x="990600" y="5334000"/>
            <a:ext cx="7086600" cy="990600"/>
          </a:xfrm>
          <a:prstGeom prst="rect">
            <a:avLst/>
          </a:prstGeom>
          <a:ln>
            <a:solidFill>
              <a:schemeClr val="bg1"/>
            </a:solidFill>
          </a:ln>
        </p:spPr>
        <p:txBody>
          <a:bodyPr/>
          <a:lstStyle>
            <a:lvl1pPr marL="0" indent="0">
              <a:buNone/>
              <a:defRPr sz="591" baseline="0">
                <a:solidFill>
                  <a:srgbClr val="7F7F7F"/>
                </a:solidFill>
                <a:latin typeface="Georgia"/>
                <a:cs typeface="Georgia"/>
              </a:defRPr>
            </a:lvl1pPr>
            <a:lvl2pPr marL="192881" indent="0">
              <a:buNone/>
              <a:defRPr sz="506"/>
            </a:lvl2pPr>
            <a:lvl3pPr marL="385763" indent="0">
              <a:buNone/>
              <a:defRPr sz="422"/>
            </a:lvl3pPr>
            <a:lvl4pPr marL="578644" indent="0">
              <a:buNone/>
              <a:defRPr sz="380"/>
            </a:lvl4pPr>
            <a:lvl5pPr marL="771525" indent="0">
              <a:buNone/>
              <a:defRPr sz="380"/>
            </a:lvl5pPr>
            <a:lvl6pPr marL="964406" indent="0">
              <a:buNone/>
              <a:defRPr sz="380"/>
            </a:lvl6pPr>
            <a:lvl7pPr marL="1157288" indent="0">
              <a:buNone/>
              <a:defRPr sz="380"/>
            </a:lvl7pPr>
            <a:lvl8pPr marL="1350169" indent="0">
              <a:buNone/>
              <a:defRPr sz="380"/>
            </a:lvl8pPr>
            <a:lvl9pPr marL="1543050" indent="0">
              <a:buNone/>
              <a:defRPr sz="380"/>
            </a:lvl9pPr>
          </a:lstStyle>
          <a:p>
            <a:pPr lvl="0"/>
            <a:r>
              <a:rPr lang="en-US" dirty="0"/>
              <a:t>This area is proposed as a text box with information set at this approximate size and with this colorization. The size and layout proportions shown are merely recommendations and should be edited to accommodate your specific needs.  This area is proposed as a text box with </a:t>
            </a:r>
          </a:p>
        </p:txBody>
      </p:sp>
      <p:sp>
        <p:nvSpPr>
          <p:cNvPr id="11" name="Rectangle 10"/>
          <p:cNvSpPr/>
          <p:nvPr userDrawn="1"/>
        </p:nvSpPr>
        <p:spPr>
          <a:xfrm>
            <a:off x="1066800" y="1295400"/>
            <a:ext cx="3429000" cy="33528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60" dirty="0">
                <a:latin typeface="Georgia"/>
                <a:cs typeface="Georgia"/>
              </a:rPr>
              <a:t>Click to insert image</a:t>
            </a:r>
          </a:p>
        </p:txBody>
      </p:sp>
      <p:sp>
        <p:nvSpPr>
          <p:cNvPr id="7" name="Rectangle 6"/>
          <p:cNvSpPr/>
          <p:nvPr userDrawn="1"/>
        </p:nvSpPr>
        <p:spPr>
          <a:xfrm>
            <a:off x="4648200" y="1295400"/>
            <a:ext cx="3429000" cy="33528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60" dirty="0">
                <a:latin typeface="Georgia"/>
                <a:cs typeface="Georgia"/>
              </a:rPr>
              <a:t>Click to insert image</a:t>
            </a:r>
          </a:p>
        </p:txBody>
      </p:sp>
      <p:sp>
        <p:nvSpPr>
          <p:cNvPr id="13" name="Footer Placeholder 2"/>
          <p:cNvSpPr txBox="1">
            <a:spLocks/>
          </p:cNvSpPr>
          <p:nvPr userDrawn="1"/>
        </p:nvSpPr>
        <p:spPr>
          <a:xfrm>
            <a:off x="2286000" y="6553206"/>
            <a:ext cx="3505200" cy="304801"/>
          </a:xfrm>
          <a:prstGeom prst="rect">
            <a:avLst/>
          </a:prstGeom>
        </p:spPr>
        <p:txBody>
          <a:bodyPr anchor="ctr"/>
          <a:lstStyle>
            <a:lvl1pPr>
              <a:defRPr sz="1000" spc="600">
                <a:solidFill>
                  <a:schemeClr val="bg1"/>
                </a:solidFill>
                <a:latin typeface="Myriad Pro"/>
                <a:cs typeface="Myriad Pro"/>
              </a:defRPr>
            </a:lvl1pPr>
          </a:lstStyle>
          <a:p>
            <a:pPr marL="0" marR="0" lvl="0" indent="0" algn="l" defTabSz="192881" rtl="0" eaLnBrk="1" fontAlgn="auto" latinLnBrk="0" hangingPunct="1">
              <a:lnSpc>
                <a:spcPct val="100000"/>
              </a:lnSpc>
              <a:spcBef>
                <a:spcPts val="0"/>
              </a:spcBef>
              <a:spcAft>
                <a:spcPts val="0"/>
              </a:spcAft>
              <a:buClrTx/>
              <a:buSzTx/>
              <a:buFontTx/>
              <a:buNone/>
              <a:tabLst/>
              <a:defRPr/>
            </a:pPr>
            <a:r>
              <a:rPr kumimoji="0" lang="en-US" sz="422" b="0" i="0" u="none" strike="noStrike" kern="1200" cap="none" spc="254" normalizeH="0" baseline="0" noProof="0" dirty="0">
                <a:ln>
                  <a:noFill/>
                </a:ln>
                <a:solidFill>
                  <a:schemeClr val="bg1"/>
                </a:solidFill>
                <a:effectLst/>
                <a:uLnTx/>
                <a:uFillTx/>
                <a:latin typeface="Georgia"/>
                <a:ea typeface="+mn-ea"/>
                <a:cs typeface="Georgia"/>
              </a:rPr>
              <a:t>FOOTER</a:t>
            </a:r>
          </a:p>
        </p:txBody>
      </p:sp>
      <p:sp>
        <p:nvSpPr>
          <p:cNvPr id="14" name="Footer Placeholder 2"/>
          <p:cNvSpPr txBox="1">
            <a:spLocks/>
          </p:cNvSpPr>
          <p:nvPr userDrawn="1"/>
        </p:nvSpPr>
        <p:spPr>
          <a:xfrm>
            <a:off x="381000" y="6553206"/>
            <a:ext cx="1143000" cy="304801"/>
          </a:xfrm>
          <a:prstGeom prst="rect">
            <a:avLst/>
          </a:prstGeom>
        </p:spPr>
        <p:txBody>
          <a:bodyPr anchor="ctr"/>
          <a:lstStyle>
            <a:lvl1pPr>
              <a:defRPr sz="1000" spc="600">
                <a:solidFill>
                  <a:schemeClr val="bg1"/>
                </a:solidFill>
                <a:latin typeface="Myriad Pro"/>
                <a:cs typeface="Myriad Pro"/>
              </a:defRPr>
            </a:lvl1pPr>
          </a:lstStyle>
          <a:p>
            <a:pPr marL="0" marR="0" lvl="0" indent="0" algn="l" defTabSz="192881" rtl="0" eaLnBrk="1" fontAlgn="auto" latinLnBrk="0" hangingPunct="1">
              <a:lnSpc>
                <a:spcPct val="100000"/>
              </a:lnSpc>
              <a:spcBef>
                <a:spcPts val="0"/>
              </a:spcBef>
              <a:spcAft>
                <a:spcPts val="0"/>
              </a:spcAft>
              <a:buClrTx/>
              <a:buSzTx/>
              <a:buFontTx/>
              <a:buNone/>
              <a:tabLst/>
              <a:defRPr/>
            </a:pPr>
            <a:r>
              <a:rPr kumimoji="0" lang="en-US" sz="422" b="0" i="0" u="none" strike="noStrike" kern="1200" cap="none" spc="254" normalizeH="0" baseline="0" noProof="0" dirty="0">
                <a:ln>
                  <a:noFill/>
                </a:ln>
                <a:solidFill>
                  <a:schemeClr val="bg1"/>
                </a:solidFill>
                <a:effectLst/>
                <a:uLnTx/>
                <a:uFillTx/>
                <a:latin typeface="Georgia"/>
                <a:ea typeface="+mn-ea"/>
                <a:cs typeface="Georgia"/>
              </a:rPr>
              <a:t>DATE</a:t>
            </a:r>
          </a:p>
        </p:txBody>
      </p:sp>
      <p:sp>
        <p:nvSpPr>
          <p:cNvPr id="15" name="Footer Placeholder 2"/>
          <p:cNvSpPr txBox="1">
            <a:spLocks/>
          </p:cNvSpPr>
          <p:nvPr userDrawn="1"/>
        </p:nvSpPr>
        <p:spPr>
          <a:xfrm>
            <a:off x="5410200" y="6553206"/>
            <a:ext cx="3505200" cy="304801"/>
          </a:xfrm>
          <a:prstGeom prst="rect">
            <a:avLst/>
          </a:prstGeom>
        </p:spPr>
        <p:txBody>
          <a:bodyPr anchor="ctr"/>
          <a:lstStyle>
            <a:lvl1pPr>
              <a:defRPr sz="1000" spc="600">
                <a:solidFill>
                  <a:schemeClr val="bg1"/>
                </a:solidFill>
                <a:latin typeface="Myriad Pro"/>
                <a:cs typeface="Myriad Pro"/>
              </a:defRPr>
            </a:lvl1pPr>
          </a:lstStyle>
          <a:p>
            <a:pPr marL="0" marR="0" lvl="0" indent="0" algn="r" defTabSz="192881" rtl="0" eaLnBrk="1" fontAlgn="auto" latinLnBrk="0" hangingPunct="1">
              <a:lnSpc>
                <a:spcPct val="100000"/>
              </a:lnSpc>
              <a:spcBef>
                <a:spcPts val="0"/>
              </a:spcBef>
              <a:spcAft>
                <a:spcPts val="0"/>
              </a:spcAft>
              <a:buClrTx/>
              <a:buSzTx/>
              <a:buFontTx/>
              <a:buNone/>
              <a:tabLst/>
              <a:defRPr/>
            </a:pPr>
            <a:fld id="{1A5F8DB0-55B4-0340-8C35-5B2202340F07}" type="slidenum">
              <a:rPr lang="en-US" sz="422" smtClean="0">
                <a:latin typeface="Georgia"/>
                <a:cs typeface="Georgia"/>
              </a:rPr>
              <a:pPr marL="0" marR="0" lvl="0" indent="0" algn="r" defTabSz="192881" rtl="0" eaLnBrk="1" fontAlgn="auto" latinLnBrk="0" hangingPunct="1">
                <a:lnSpc>
                  <a:spcPct val="100000"/>
                </a:lnSpc>
                <a:spcBef>
                  <a:spcPts val="0"/>
                </a:spcBef>
                <a:spcAft>
                  <a:spcPts val="0"/>
                </a:spcAft>
                <a:buClrTx/>
                <a:buSzTx/>
                <a:buFontTx/>
                <a:buNone/>
                <a:tabLst/>
                <a:defRPr/>
              </a:pPr>
              <a:t>‹#›</a:t>
            </a:fld>
            <a:endParaRPr kumimoji="0" lang="en-US" sz="422" b="0" i="0" u="none" strike="noStrike" kern="1200" cap="none" spc="254" normalizeH="0" baseline="0" noProof="0" dirty="0">
              <a:ln>
                <a:noFill/>
              </a:ln>
              <a:solidFill>
                <a:schemeClr val="bg1"/>
              </a:solidFill>
              <a:effectLst/>
              <a:uLnTx/>
              <a:uFillTx/>
              <a:latin typeface="Georgia"/>
              <a:ea typeface="+mn-ea"/>
              <a:cs typeface="Georgia"/>
            </a:endParaRPr>
          </a:p>
        </p:txBody>
      </p:sp>
      <p:sp>
        <p:nvSpPr>
          <p:cNvPr id="16" name="TextBox 15"/>
          <p:cNvSpPr txBox="1"/>
          <p:nvPr userDrawn="1"/>
        </p:nvSpPr>
        <p:spPr>
          <a:xfrm>
            <a:off x="914400" y="317213"/>
            <a:ext cx="6705600" cy="176651"/>
          </a:xfrm>
          <a:prstGeom prst="rect">
            <a:avLst/>
          </a:prstGeom>
          <a:noFill/>
        </p:spPr>
        <p:txBody>
          <a:bodyPr wrap="square" rtlCol="0">
            <a:spAutoFit/>
          </a:bodyPr>
          <a:lstStyle/>
          <a:p>
            <a:r>
              <a:rPr lang="en-US" sz="548" kern="1200" cap="all" dirty="0">
                <a:solidFill>
                  <a:schemeClr val="bg1"/>
                </a:solidFill>
                <a:latin typeface="Georgia"/>
                <a:ea typeface="+mn-ea"/>
                <a:cs typeface="Georgia"/>
              </a:rPr>
              <a:t>CLICK HERE TO EDIT</a:t>
            </a:r>
            <a:r>
              <a:rPr lang="en-US" sz="548" kern="1200" cap="all" baseline="0" dirty="0">
                <a:solidFill>
                  <a:schemeClr val="bg1"/>
                </a:solidFill>
                <a:latin typeface="Georgia"/>
                <a:ea typeface="+mn-ea"/>
                <a:cs typeface="Georgia"/>
              </a:rPr>
              <a:t> DOCUMENT TITLE HEADER INFORMATION</a:t>
            </a:r>
            <a:endParaRPr lang="en-US" sz="548" cap="all" dirty="0">
              <a:solidFill>
                <a:schemeClr val="bg1"/>
              </a:solidFill>
              <a:latin typeface="Georgia"/>
              <a:cs typeface="Georgia"/>
            </a:endParaRPr>
          </a:p>
        </p:txBody>
      </p:sp>
    </p:spTree>
    <p:extLst>
      <p:ext uri="{BB962C8B-B14F-4D97-AF65-F5344CB8AC3E}">
        <p14:creationId xmlns:p14="http://schemas.microsoft.com/office/powerpoint/2010/main" val="2792918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4267200"/>
            <a:ext cx="4419600" cy="457200"/>
          </a:xfrm>
          <a:prstGeom prst="rect">
            <a:avLst/>
          </a:prstGeom>
          <a:ln>
            <a:solidFill>
              <a:schemeClr val="bg1"/>
            </a:solidFill>
          </a:ln>
        </p:spPr>
        <p:txBody>
          <a:bodyPr anchor="t"/>
          <a:lstStyle>
            <a:lvl1pPr algn="l">
              <a:defRPr sz="844" b="1">
                <a:solidFill>
                  <a:srgbClr val="7F7F7F"/>
                </a:solidFill>
                <a:latin typeface="Georgia"/>
                <a:cs typeface="Georgia"/>
              </a:defRPr>
            </a:lvl1pPr>
          </a:lstStyle>
          <a:p>
            <a:r>
              <a:rPr lang="en-US" dirty="0"/>
              <a:t>Click to edit Master title style</a:t>
            </a:r>
          </a:p>
        </p:txBody>
      </p:sp>
      <p:sp>
        <p:nvSpPr>
          <p:cNvPr id="4" name="Text Placeholder 3"/>
          <p:cNvSpPr>
            <a:spLocks noGrp="1"/>
          </p:cNvSpPr>
          <p:nvPr>
            <p:ph type="body" sz="half" idx="2" hasCustomPrompt="1"/>
          </p:nvPr>
        </p:nvSpPr>
        <p:spPr>
          <a:xfrm>
            <a:off x="990600" y="4724400"/>
            <a:ext cx="7086600" cy="1447800"/>
          </a:xfrm>
          <a:prstGeom prst="rect">
            <a:avLst/>
          </a:prstGeom>
          <a:ln>
            <a:solidFill>
              <a:schemeClr val="bg1"/>
            </a:solidFill>
          </a:ln>
        </p:spPr>
        <p:txBody>
          <a:bodyPr/>
          <a:lstStyle>
            <a:lvl1pPr marL="0" marR="0" indent="0" algn="l" defTabSz="192881" rtl="0" eaLnBrk="1" fontAlgn="auto" latinLnBrk="0" hangingPunct="1">
              <a:lnSpc>
                <a:spcPct val="100000"/>
              </a:lnSpc>
              <a:spcBef>
                <a:spcPct val="20000"/>
              </a:spcBef>
              <a:spcAft>
                <a:spcPts val="0"/>
              </a:spcAft>
              <a:buClrTx/>
              <a:buSzTx/>
              <a:buFont typeface="Arial"/>
              <a:buNone/>
              <a:tabLst/>
              <a:defRPr sz="591">
                <a:solidFill>
                  <a:srgbClr val="7F7F7F"/>
                </a:solidFill>
                <a:latin typeface="Georgia"/>
                <a:cs typeface="Georgia"/>
              </a:defRPr>
            </a:lvl1pPr>
            <a:lvl2pPr marL="192881" indent="0">
              <a:buNone/>
              <a:defRPr sz="506"/>
            </a:lvl2pPr>
            <a:lvl3pPr marL="385763" indent="0">
              <a:buNone/>
              <a:defRPr sz="422"/>
            </a:lvl3pPr>
            <a:lvl4pPr marL="578644" indent="0">
              <a:buNone/>
              <a:defRPr sz="380"/>
            </a:lvl4pPr>
            <a:lvl5pPr marL="771525" indent="0">
              <a:buNone/>
              <a:defRPr sz="380"/>
            </a:lvl5pPr>
            <a:lvl6pPr marL="964406" indent="0">
              <a:buNone/>
              <a:defRPr sz="380"/>
            </a:lvl6pPr>
            <a:lvl7pPr marL="1157288" indent="0">
              <a:buNone/>
              <a:defRPr sz="380"/>
            </a:lvl7pPr>
            <a:lvl8pPr marL="1350169" indent="0">
              <a:buNone/>
              <a:defRPr sz="380"/>
            </a:lvl8pPr>
            <a:lvl9pPr marL="1543050" indent="0">
              <a:buNone/>
              <a:defRPr sz="380"/>
            </a:lvl9pPr>
          </a:lstStyle>
          <a:p>
            <a:pPr marL="0" marR="0" lvl="0" indent="0" algn="l" defTabSz="192881" rtl="0" eaLnBrk="1" fontAlgn="auto" latinLnBrk="0" hangingPunct="1">
              <a:lnSpc>
                <a:spcPct val="100000"/>
              </a:lnSpc>
              <a:spcBef>
                <a:spcPct val="20000"/>
              </a:spcBef>
              <a:spcAft>
                <a:spcPts val="0"/>
              </a:spcAft>
              <a:buClrTx/>
              <a:buSzTx/>
              <a:buFont typeface="Arial"/>
              <a:buNone/>
              <a:tabLst/>
              <a:defRPr/>
            </a:pPr>
            <a:r>
              <a:rPr lang="en-US" dirty="0"/>
              <a:t>This area is proposed as a text box with information set at this approximate size and with this colorization. The size and layout proportions shown are merely recommendations and should be edited to accommodate your specific needs.  This area is proposed as a text box with information set at this approximate size and with this colorization. The size and layout proportions shown are merely recommendations and should be edited to accommodate your specific needs.  This area is proposed as a text box with information set at this</a:t>
            </a:r>
          </a:p>
          <a:p>
            <a:pPr lvl="0"/>
            <a:endParaRPr lang="en-US" dirty="0"/>
          </a:p>
        </p:txBody>
      </p:sp>
      <p:sp>
        <p:nvSpPr>
          <p:cNvPr id="11" name="Rectangle 10"/>
          <p:cNvSpPr/>
          <p:nvPr userDrawn="1"/>
        </p:nvSpPr>
        <p:spPr>
          <a:xfrm>
            <a:off x="1066800" y="1371600"/>
            <a:ext cx="2286000" cy="2667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91" dirty="0">
                <a:latin typeface="Georgia"/>
                <a:cs typeface="Georgia"/>
              </a:rPr>
              <a:t>Click to insert image</a:t>
            </a:r>
          </a:p>
        </p:txBody>
      </p:sp>
      <p:sp>
        <p:nvSpPr>
          <p:cNvPr id="8" name="Rectangle 7"/>
          <p:cNvSpPr/>
          <p:nvPr userDrawn="1"/>
        </p:nvSpPr>
        <p:spPr>
          <a:xfrm>
            <a:off x="3429000" y="1371600"/>
            <a:ext cx="2286000" cy="2667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91" dirty="0">
                <a:latin typeface="Georgia"/>
                <a:cs typeface="Georgia"/>
              </a:rPr>
              <a:t>Click to insert image</a:t>
            </a:r>
          </a:p>
        </p:txBody>
      </p:sp>
      <p:sp>
        <p:nvSpPr>
          <p:cNvPr id="9" name="Rectangle 8"/>
          <p:cNvSpPr/>
          <p:nvPr userDrawn="1"/>
        </p:nvSpPr>
        <p:spPr>
          <a:xfrm>
            <a:off x="5791200" y="1371600"/>
            <a:ext cx="2286000" cy="2667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91" dirty="0">
                <a:latin typeface="Georgia"/>
                <a:cs typeface="Georgia"/>
              </a:rPr>
              <a:t>Click to insert image</a:t>
            </a:r>
          </a:p>
        </p:txBody>
      </p:sp>
      <p:sp>
        <p:nvSpPr>
          <p:cNvPr id="15" name="Footer Placeholder 2"/>
          <p:cNvSpPr txBox="1">
            <a:spLocks/>
          </p:cNvSpPr>
          <p:nvPr userDrawn="1"/>
        </p:nvSpPr>
        <p:spPr>
          <a:xfrm>
            <a:off x="2286000" y="6553206"/>
            <a:ext cx="3505200" cy="304801"/>
          </a:xfrm>
          <a:prstGeom prst="rect">
            <a:avLst/>
          </a:prstGeom>
        </p:spPr>
        <p:txBody>
          <a:bodyPr anchor="ctr"/>
          <a:lstStyle>
            <a:lvl1pPr>
              <a:defRPr sz="1000" spc="600">
                <a:solidFill>
                  <a:schemeClr val="bg1"/>
                </a:solidFill>
                <a:latin typeface="Myriad Pro"/>
                <a:cs typeface="Myriad Pro"/>
              </a:defRPr>
            </a:lvl1pPr>
          </a:lstStyle>
          <a:p>
            <a:pPr marL="0" marR="0" lvl="0" indent="0" algn="l" defTabSz="192881" rtl="0" eaLnBrk="1" fontAlgn="auto" latinLnBrk="0" hangingPunct="1">
              <a:lnSpc>
                <a:spcPct val="100000"/>
              </a:lnSpc>
              <a:spcBef>
                <a:spcPts val="0"/>
              </a:spcBef>
              <a:spcAft>
                <a:spcPts val="0"/>
              </a:spcAft>
              <a:buClrTx/>
              <a:buSzTx/>
              <a:buFontTx/>
              <a:buNone/>
              <a:tabLst/>
              <a:defRPr/>
            </a:pPr>
            <a:r>
              <a:rPr kumimoji="0" lang="en-US" sz="422" b="0" i="0" u="none" strike="noStrike" kern="1200" cap="none" spc="254" normalizeH="0" baseline="0" noProof="0" dirty="0">
                <a:ln>
                  <a:noFill/>
                </a:ln>
                <a:solidFill>
                  <a:schemeClr val="bg1"/>
                </a:solidFill>
                <a:effectLst/>
                <a:uLnTx/>
                <a:uFillTx/>
                <a:latin typeface="Georgia"/>
                <a:ea typeface="+mn-ea"/>
                <a:cs typeface="Georgia"/>
              </a:rPr>
              <a:t>FOOTER</a:t>
            </a:r>
          </a:p>
        </p:txBody>
      </p:sp>
      <p:sp>
        <p:nvSpPr>
          <p:cNvPr id="16" name="Footer Placeholder 2"/>
          <p:cNvSpPr txBox="1">
            <a:spLocks/>
          </p:cNvSpPr>
          <p:nvPr userDrawn="1"/>
        </p:nvSpPr>
        <p:spPr>
          <a:xfrm>
            <a:off x="381000" y="6553206"/>
            <a:ext cx="1143000" cy="304801"/>
          </a:xfrm>
          <a:prstGeom prst="rect">
            <a:avLst/>
          </a:prstGeom>
        </p:spPr>
        <p:txBody>
          <a:bodyPr anchor="ctr"/>
          <a:lstStyle>
            <a:lvl1pPr>
              <a:defRPr sz="1000" spc="600">
                <a:solidFill>
                  <a:schemeClr val="bg1"/>
                </a:solidFill>
                <a:latin typeface="Myriad Pro"/>
                <a:cs typeface="Myriad Pro"/>
              </a:defRPr>
            </a:lvl1pPr>
          </a:lstStyle>
          <a:p>
            <a:pPr marL="0" marR="0" lvl="0" indent="0" algn="l" defTabSz="192881" rtl="0" eaLnBrk="1" fontAlgn="auto" latinLnBrk="0" hangingPunct="1">
              <a:lnSpc>
                <a:spcPct val="100000"/>
              </a:lnSpc>
              <a:spcBef>
                <a:spcPts val="0"/>
              </a:spcBef>
              <a:spcAft>
                <a:spcPts val="0"/>
              </a:spcAft>
              <a:buClrTx/>
              <a:buSzTx/>
              <a:buFontTx/>
              <a:buNone/>
              <a:tabLst/>
              <a:defRPr/>
            </a:pPr>
            <a:r>
              <a:rPr kumimoji="0" lang="en-US" sz="422" b="0" i="0" u="none" strike="noStrike" kern="1200" cap="none" spc="254" normalizeH="0" baseline="0" noProof="0" dirty="0">
                <a:ln>
                  <a:noFill/>
                </a:ln>
                <a:solidFill>
                  <a:schemeClr val="bg1"/>
                </a:solidFill>
                <a:effectLst/>
                <a:uLnTx/>
                <a:uFillTx/>
                <a:latin typeface="Georgia"/>
                <a:ea typeface="+mn-ea"/>
                <a:cs typeface="Georgia"/>
              </a:rPr>
              <a:t>DATE</a:t>
            </a:r>
          </a:p>
        </p:txBody>
      </p:sp>
      <p:sp>
        <p:nvSpPr>
          <p:cNvPr id="17" name="Footer Placeholder 2"/>
          <p:cNvSpPr txBox="1">
            <a:spLocks/>
          </p:cNvSpPr>
          <p:nvPr userDrawn="1"/>
        </p:nvSpPr>
        <p:spPr>
          <a:xfrm>
            <a:off x="5410200" y="6553206"/>
            <a:ext cx="3505200" cy="304801"/>
          </a:xfrm>
          <a:prstGeom prst="rect">
            <a:avLst/>
          </a:prstGeom>
        </p:spPr>
        <p:txBody>
          <a:bodyPr anchor="ctr"/>
          <a:lstStyle>
            <a:lvl1pPr>
              <a:defRPr sz="1000" spc="600">
                <a:solidFill>
                  <a:schemeClr val="bg1"/>
                </a:solidFill>
                <a:latin typeface="Myriad Pro"/>
                <a:cs typeface="Myriad Pro"/>
              </a:defRPr>
            </a:lvl1pPr>
          </a:lstStyle>
          <a:p>
            <a:pPr marL="0" marR="0" lvl="0" indent="0" algn="r" defTabSz="192881" rtl="0" eaLnBrk="1" fontAlgn="auto" latinLnBrk="0" hangingPunct="1">
              <a:lnSpc>
                <a:spcPct val="100000"/>
              </a:lnSpc>
              <a:spcBef>
                <a:spcPts val="0"/>
              </a:spcBef>
              <a:spcAft>
                <a:spcPts val="0"/>
              </a:spcAft>
              <a:buClrTx/>
              <a:buSzTx/>
              <a:buFontTx/>
              <a:buNone/>
              <a:tabLst/>
              <a:defRPr/>
            </a:pPr>
            <a:fld id="{1A5F8DB0-55B4-0340-8C35-5B2202340F07}" type="slidenum">
              <a:rPr lang="en-US" sz="422" smtClean="0">
                <a:latin typeface="Georgia"/>
                <a:cs typeface="Georgia"/>
              </a:rPr>
              <a:pPr marL="0" marR="0" lvl="0" indent="0" algn="r" defTabSz="192881" rtl="0" eaLnBrk="1" fontAlgn="auto" latinLnBrk="0" hangingPunct="1">
                <a:lnSpc>
                  <a:spcPct val="100000"/>
                </a:lnSpc>
                <a:spcBef>
                  <a:spcPts val="0"/>
                </a:spcBef>
                <a:spcAft>
                  <a:spcPts val="0"/>
                </a:spcAft>
                <a:buClrTx/>
                <a:buSzTx/>
                <a:buFontTx/>
                <a:buNone/>
                <a:tabLst/>
                <a:defRPr/>
              </a:pPr>
              <a:t>‹#›</a:t>
            </a:fld>
            <a:endParaRPr kumimoji="0" lang="en-US" sz="422" b="0" i="0" u="none" strike="noStrike" kern="1200" cap="none" spc="254" normalizeH="0" baseline="0" noProof="0" dirty="0">
              <a:ln>
                <a:noFill/>
              </a:ln>
              <a:solidFill>
                <a:schemeClr val="bg1"/>
              </a:solidFill>
              <a:effectLst/>
              <a:uLnTx/>
              <a:uFillTx/>
              <a:latin typeface="Georgia"/>
              <a:ea typeface="+mn-ea"/>
              <a:cs typeface="Georgia"/>
            </a:endParaRPr>
          </a:p>
        </p:txBody>
      </p:sp>
      <p:sp>
        <p:nvSpPr>
          <p:cNvPr id="18" name="TextBox 17"/>
          <p:cNvSpPr txBox="1"/>
          <p:nvPr userDrawn="1"/>
        </p:nvSpPr>
        <p:spPr>
          <a:xfrm>
            <a:off x="914400" y="317213"/>
            <a:ext cx="6705600" cy="176651"/>
          </a:xfrm>
          <a:prstGeom prst="rect">
            <a:avLst/>
          </a:prstGeom>
          <a:noFill/>
        </p:spPr>
        <p:txBody>
          <a:bodyPr wrap="square" rtlCol="0">
            <a:spAutoFit/>
          </a:bodyPr>
          <a:lstStyle/>
          <a:p>
            <a:r>
              <a:rPr lang="en-US" sz="548" kern="1200" cap="all" dirty="0">
                <a:solidFill>
                  <a:schemeClr val="bg1"/>
                </a:solidFill>
                <a:latin typeface="Georgia"/>
                <a:ea typeface="+mn-ea"/>
                <a:cs typeface="Georgia"/>
              </a:rPr>
              <a:t>CLICK HERE TO EDIT</a:t>
            </a:r>
            <a:r>
              <a:rPr lang="en-US" sz="548" kern="1200" cap="all" baseline="0" dirty="0">
                <a:solidFill>
                  <a:schemeClr val="bg1"/>
                </a:solidFill>
                <a:latin typeface="Georgia"/>
                <a:ea typeface="+mn-ea"/>
                <a:cs typeface="Georgia"/>
              </a:rPr>
              <a:t> DOCUMENT TITLE HEADER INFORMATION</a:t>
            </a:r>
            <a:endParaRPr lang="en-US" sz="548" cap="all" dirty="0">
              <a:solidFill>
                <a:schemeClr val="bg1"/>
              </a:solidFill>
              <a:latin typeface="Georgia"/>
              <a:cs typeface="Georgia"/>
            </a:endParaRPr>
          </a:p>
        </p:txBody>
      </p:sp>
    </p:spTree>
    <p:extLst>
      <p:ext uri="{BB962C8B-B14F-4D97-AF65-F5344CB8AC3E}">
        <p14:creationId xmlns:p14="http://schemas.microsoft.com/office/powerpoint/2010/main" val="1223177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Georgia" panose="02040502050405020303" pitchFamily="18" charset="0"/>
              </a:defRPr>
            </a:lvl1pPr>
          </a:lstStyle>
          <a:p>
            <a:r>
              <a:rPr lang="en-US" dirty="0"/>
              <a:t>Section Title</a:t>
            </a:r>
          </a:p>
        </p:txBody>
      </p:sp>
      <p:sp>
        <p:nvSpPr>
          <p:cNvPr id="3" name="Slide Number Placeholder 5"/>
          <p:cNvSpPr>
            <a:spLocks noGrp="1"/>
          </p:cNvSpPr>
          <p:nvPr>
            <p:ph type="sldNum" sz="quarter" idx="10"/>
          </p:nvPr>
        </p:nvSpPr>
        <p:spPr/>
        <p:txBody>
          <a:bodyPr/>
          <a:lstStyle>
            <a:lvl1pPr>
              <a:defRPr/>
            </a:lvl1pPr>
          </a:lstStyle>
          <a:p>
            <a:pPr>
              <a:defRPr/>
            </a:pPr>
            <a:fld id="{B04AEF21-8149-4228-9E26-0F3D3F74870C}" type="slidenum">
              <a:rPr lang="en-US" smtClean="0">
                <a:solidFill>
                  <a:prstClr val="black">
                    <a:tint val="75000"/>
                  </a:prstClr>
                </a:solidFill>
              </a:rPr>
              <a:pPr>
                <a:defRPr/>
              </a:pPr>
              <a:t>‹#›</a:t>
            </a:fld>
            <a:endParaRPr lang="en-US" dirty="0">
              <a:solidFill>
                <a:prstClr val="black">
                  <a:tint val="75000"/>
                </a:prstClr>
              </a:solidFill>
            </a:endParaRPr>
          </a:p>
        </p:txBody>
      </p:sp>
      <p:sp>
        <p:nvSpPr>
          <p:cNvPr id="4" name="TextBox 3">
            <a:extLst>
              <a:ext uri="{FF2B5EF4-FFF2-40B4-BE49-F238E27FC236}">
                <a16:creationId xmlns:a16="http://schemas.microsoft.com/office/drawing/2014/main" id="{989977EB-652D-4D72-A3F8-38CA79F711FE}"/>
              </a:ext>
            </a:extLst>
          </p:cNvPr>
          <p:cNvSpPr txBox="1"/>
          <p:nvPr userDrawn="1"/>
        </p:nvSpPr>
        <p:spPr>
          <a:xfrm>
            <a:off x="914400" y="317213"/>
            <a:ext cx="6705600" cy="176651"/>
          </a:xfrm>
          <a:prstGeom prst="rect">
            <a:avLst/>
          </a:prstGeom>
          <a:noFill/>
        </p:spPr>
        <p:txBody>
          <a:bodyPr wrap="square" rtlCol="0">
            <a:spAutoFit/>
          </a:bodyPr>
          <a:lstStyle/>
          <a:p>
            <a:r>
              <a:rPr lang="en-US" sz="548" kern="1200" cap="all" dirty="0">
                <a:solidFill>
                  <a:schemeClr val="bg1"/>
                </a:solidFill>
                <a:latin typeface="Georgia"/>
                <a:ea typeface="+mn-ea"/>
                <a:cs typeface="Georgia"/>
              </a:rPr>
              <a:t>CLICK HERE TO EDIT</a:t>
            </a:r>
            <a:r>
              <a:rPr lang="en-US" sz="548" kern="1200" cap="all" baseline="0" dirty="0">
                <a:solidFill>
                  <a:schemeClr val="bg1"/>
                </a:solidFill>
                <a:latin typeface="Georgia"/>
                <a:ea typeface="+mn-ea"/>
                <a:cs typeface="Georgia"/>
              </a:rPr>
              <a:t> DOCUMENT TITLE HEADER INFORMATION</a:t>
            </a:r>
            <a:endParaRPr lang="en-US" sz="548" cap="all" dirty="0">
              <a:solidFill>
                <a:schemeClr val="bg1"/>
              </a:solidFill>
              <a:latin typeface="Georgia"/>
              <a:cs typeface="Georgia"/>
            </a:endParaRPr>
          </a:p>
        </p:txBody>
      </p:sp>
      <p:sp>
        <p:nvSpPr>
          <p:cNvPr id="6" name="TextBox 5">
            <a:extLst>
              <a:ext uri="{FF2B5EF4-FFF2-40B4-BE49-F238E27FC236}">
                <a16:creationId xmlns:a16="http://schemas.microsoft.com/office/drawing/2014/main" id="{34CB07F6-E230-4565-AF7A-F55DEBF41CE0}"/>
              </a:ext>
            </a:extLst>
          </p:cNvPr>
          <p:cNvSpPr txBox="1"/>
          <p:nvPr userDrawn="1"/>
        </p:nvSpPr>
        <p:spPr>
          <a:xfrm>
            <a:off x="2178588" y="3208530"/>
            <a:ext cx="4643608" cy="248209"/>
          </a:xfrm>
          <a:prstGeom prst="rect">
            <a:avLst/>
          </a:prstGeom>
          <a:noFill/>
        </p:spPr>
        <p:txBody>
          <a:bodyPr wrap="square">
            <a:spAutoFit/>
          </a:bodyPr>
          <a:lstStyle/>
          <a:p>
            <a:fld id="{B04AEF21-8149-4228-9E26-0F3D3F74870C}" type="slidenum">
              <a:rPr lang="en-US" sz="1013" smtClean="0">
                <a:solidFill>
                  <a:prstClr val="black">
                    <a:tint val="75000"/>
                  </a:prstClr>
                </a:solidFill>
              </a:rPr>
              <a:pPr/>
              <a:t>‹#›</a:t>
            </a:fld>
            <a:endParaRPr lang="en-US" sz="1013" dirty="0"/>
          </a:p>
        </p:txBody>
      </p:sp>
    </p:spTree>
    <p:extLst>
      <p:ext uri="{BB962C8B-B14F-4D97-AF65-F5344CB8AC3E}">
        <p14:creationId xmlns:p14="http://schemas.microsoft.com/office/powerpoint/2010/main" val="29376067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939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550-FFAA-42F6-B9CF-7EE6FFB6B45C}"/>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TextBox 2">
            <a:extLst>
              <a:ext uri="{FF2B5EF4-FFF2-40B4-BE49-F238E27FC236}">
                <a16:creationId xmlns:a16="http://schemas.microsoft.com/office/drawing/2014/main" id="{26FFE04F-A54B-426E-AE86-CC010F622AB5}"/>
              </a:ext>
            </a:extLst>
          </p:cNvPr>
          <p:cNvSpPr txBox="1"/>
          <p:nvPr userDrawn="1"/>
        </p:nvSpPr>
        <p:spPr>
          <a:xfrm>
            <a:off x="914400" y="317213"/>
            <a:ext cx="6705600" cy="176651"/>
          </a:xfrm>
          <a:prstGeom prst="rect">
            <a:avLst/>
          </a:prstGeom>
          <a:noFill/>
        </p:spPr>
        <p:txBody>
          <a:bodyPr wrap="square" rtlCol="0">
            <a:spAutoFit/>
          </a:bodyPr>
          <a:lstStyle/>
          <a:p>
            <a:r>
              <a:rPr lang="en-US" sz="548" kern="1200" cap="all" dirty="0">
                <a:solidFill>
                  <a:schemeClr val="bg1"/>
                </a:solidFill>
                <a:latin typeface="Georgia"/>
                <a:ea typeface="+mn-ea"/>
                <a:cs typeface="Georgia"/>
              </a:rPr>
              <a:t>CLICK HERE TO EDIT</a:t>
            </a:r>
            <a:r>
              <a:rPr lang="en-US" sz="548" kern="1200" cap="all" baseline="0" dirty="0">
                <a:solidFill>
                  <a:schemeClr val="bg1"/>
                </a:solidFill>
                <a:latin typeface="Georgia"/>
                <a:ea typeface="+mn-ea"/>
                <a:cs typeface="Georgia"/>
              </a:rPr>
              <a:t> DOCUMENT TITLE HEADER INFORMATION</a:t>
            </a:r>
            <a:endParaRPr lang="en-US" sz="548" cap="all" dirty="0">
              <a:solidFill>
                <a:schemeClr val="bg1"/>
              </a:solidFill>
              <a:latin typeface="Georgia"/>
              <a:cs typeface="Georgia"/>
            </a:endParaRPr>
          </a:p>
        </p:txBody>
      </p:sp>
    </p:spTree>
    <p:extLst>
      <p:ext uri="{BB962C8B-B14F-4D97-AF65-F5344CB8AC3E}">
        <p14:creationId xmlns:p14="http://schemas.microsoft.com/office/powerpoint/2010/main" val="342671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2531"/>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013"/>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7" name="TextBox 6">
            <a:extLst>
              <a:ext uri="{FF2B5EF4-FFF2-40B4-BE49-F238E27FC236}">
                <a16:creationId xmlns:a16="http://schemas.microsoft.com/office/drawing/2014/main" id="{997B75AE-D0D9-4641-8377-053FC7DA3F97}"/>
              </a:ext>
            </a:extLst>
          </p:cNvPr>
          <p:cNvSpPr txBox="1"/>
          <p:nvPr userDrawn="1"/>
        </p:nvSpPr>
        <p:spPr>
          <a:xfrm>
            <a:off x="914400" y="317213"/>
            <a:ext cx="6705600" cy="176651"/>
          </a:xfrm>
          <a:prstGeom prst="rect">
            <a:avLst/>
          </a:prstGeom>
          <a:noFill/>
        </p:spPr>
        <p:txBody>
          <a:bodyPr wrap="square" rtlCol="0">
            <a:spAutoFit/>
          </a:bodyPr>
          <a:lstStyle/>
          <a:p>
            <a:r>
              <a:rPr lang="en-US" sz="548" kern="1200" cap="all" dirty="0">
                <a:solidFill>
                  <a:schemeClr val="bg1"/>
                </a:solidFill>
                <a:latin typeface="Georgia"/>
                <a:ea typeface="+mn-ea"/>
                <a:cs typeface="Georgia"/>
              </a:rPr>
              <a:t>CLICK HERE TO EDIT</a:t>
            </a:r>
            <a:r>
              <a:rPr lang="en-US" sz="548" kern="1200" cap="all" baseline="0" dirty="0">
                <a:solidFill>
                  <a:schemeClr val="bg1"/>
                </a:solidFill>
                <a:latin typeface="Georgia"/>
                <a:ea typeface="+mn-ea"/>
                <a:cs typeface="Georgia"/>
              </a:rPr>
              <a:t> DOCUMENT TITLE HEADER INFORMATION</a:t>
            </a:r>
            <a:endParaRPr lang="en-US" sz="548" cap="all" dirty="0">
              <a:solidFill>
                <a:schemeClr val="bg1"/>
              </a:solidFill>
              <a:latin typeface="Georgia"/>
              <a:cs typeface="Georgia"/>
            </a:endParaRPr>
          </a:p>
        </p:txBody>
      </p:sp>
    </p:spTree>
    <p:extLst>
      <p:ext uri="{BB962C8B-B14F-4D97-AF65-F5344CB8AC3E}">
        <p14:creationId xmlns:p14="http://schemas.microsoft.com/office/powerpoint/2010/main" val="3615682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457200" y="6553200"/>
            <a:ext cx="2133600" cy="304800"/>
          </a:xfrm>
        </p:spPr>
        <p:txBody>
          <a:bodyPr/>
          <a:lstStyle>
            <a:lvl1pPr>
              <a:defRPr>
                <a:solidFill>
                  <a:srgbClr val="174782"/>
                </a:solidFill>
              </a:defRPr>
            </a:lvl1pPr>
          </a:lstStyle>
          <a:p>
            <a:pPr>
              <a:defRPr/>
            </a:pPr>
            <a:r>
              <a:rPr lang="en-US"/>
              <a:t>Office of Patient Care Services </a:t>
            </a:r>
          </a:p>
        </p:txBody>
      </p:sp>
      <p:sp>
        <p:nvSpPr>
          <p:cNvPr id="13" name="Footer Placeholder 9"/>
          <p:cNvSpPr>
            <a:spLocks noGrp="1"/>
          </p:cNvSpPr>
          <p:nvPr>
            <p:ph type="ftr" sz="quarter" idx="11"/>
          </p:nvPr>
        </p:nvSpPr>
        <p:spPr>
          <a:xfrm>
            <a:off x="2971800" y="6553200"/>
            <a:ext cx="3886200" cy="304800"/>
          </a:xfrm>
        </p:spPr>
        <p:txBody>
          <a:bodyPr/>
          <a:lstStyle>
            <a:lvl1pPr>
              <a:defRPr>
                <a:solidFill>
                  <a:srgbClr val="174782"/>
                </a:solidFill>
              </a:defRPr>
            </a:lvl1pPr>
          </a:lstStyle>
          <a:p>
            <a:pPr>
              <a:defRPr/>
            </a:pPr>
            <a:r>
              <a:rPr lang="en-US"/>
              <a:t>Health Outcomes Military Exposures / War Related Illness and Injury Study Center</a:t>
            </a:r>
          </a:p>
        </p:txBody>
      </p:sp>
      <p:sp>
        <p:nvSpPr>
          <p:cNvPr id="14" name="Slide Number Placeholder 10"/>
          <p:cNvSpPr>
            <a:spLocks noGrp="1"/>
          </p:cNvSpPr>
          <p:nvPr>
            <p:ph type="sldNum" sz="quarter" idx="12"/>
          </p:nvPr>
        </p:nvSpPr>
        <p:spPr>
          <a:xfrm>
            <a:off x="6553200" y="6553200"/>
            <a:ext cx="2133600" cy="304800"/>
          </a:xfrm>
        </p:spPr>
        <p:txBody>
          <a:bodyPr/>
          <a:lstStyle>
            <a:lvl1pPr>
              <a:defRPr>
                <a:solidFill>
                  <a:srgbClr val="174782"/>
                </a:solidFill>
              </a:defRPr>
            </a:lvl1pPr>
          </a:lstStyle>
          <a:p>
            <a:fld id="{A829F25A-84D3-4F9E-BD6A-3ADD05BBF9F6}" type="slidenum">
              <a:rPr lang="en-US" altLang="en-US" smtClean="0"/>
              <a:pPr/>
              <a:t>‹#›</a:t>
            </a:fld>
            <a:endParaRPr lang="en-US" altLang="en-US"/>
          </a:p>
        </p:txBody>
      </p:sp>
    </p:spTree>
    <p:extLst>
      <p:ext uri="{BB962C8B-B14F-4D97-AF65-F5344CB8AC3E}">
        <p14:creationId xmlns:p14="http://schemas.microsoft.com/office/powerpoint/2010/main" val="47673408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457200" y="6553200"/>
            <a:ext cx="2133600" cy="304800"/>
          </a:xfrm>
        </p:spPr>
        <p:txBody>
          <a:bodyPr/>
          <a:lstStyle>
            <a:lvl1pPr>
              <a:defRPr/>
            </a:lvl1pPr>
          </a:lstStyle>
          <a:p>
            <a:pPr>
              <a:defRPr/>
            </a:pPr>
            <a:r>
              <a:rPr lang="en-US"/>
              <a:t>Office of Patient Care Services </a:t>
            </a:r>
          </a:p>
        </p:txBody>
      </p:sp>
      <p:sp>
        <p:nvSpPr>
          <p:cNvPr id="11" name="Footer Placeholder 9"/>
          <p:cNvSpPr>
            <a:spLocks noGrp="1"/>
          </p:cNvSpPr>
          <p:nvPr>
            <p:ph type="ftr" sz="quarter" idx="11"/>
          </p:nvPr>
        </p:nvSpPr>
        <p:spPr>
          <a:xfrm>
            <a:off x="2971800" y="6553200"/>
            <a:ext cx="3886200" cy="304800"/>
          </a:xfrm>
        </p:spPr>
        <p:txBody>
          <a:bodyPr/>
          <a:lstStyle>
            <a:lvl1pPr>
              <a:defRPr/>
            </a:lvl1pPr>
          </a:lstStyle>
          <a:p>
            <a:pPr>
              <a:defRPr/>
            </a:pPr>
            <a:r>
              <a:rPr lang="en-US"/>
              <a:t>Health Outcomes Military Exposures / War Related Illness and Injury Study Center</a:t>
            </a:r>
          </a:p>
        </p:txBody>
      </p:sp>
      <p:sp>
        <p:nvSpPr>
          <p:cNvPr id="18"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pPr/>
              <a:t>‹#›</a:t>
            </a:fld>
            <a:endParaRPr lang="en-US" altLang="en-US"/>
          </a:p>
        </p:txBody>
      </p:sp>
      <p:sp>
        <p:nvSpPr>
          <p:cNvPr id="3" name="Content Placeholder 2"/>
          <p:cNvSpPr>
            <a:spLocks noGrp="1"/>
          </p:cNvSpPr>
          <p:nvPr>
            <p:ph sz="quarter" idx="13"/>
          </p:nvPr>
        </p:nvSpPr>
        <p:spPr>
          <a:xfrm>
            <a:off x="1066800" y="1143000"/>
            <a:ext cx="37719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p:cNvSpPr>
            <a:spLocks noGrp="1"/>
          </p:cNvSpPr>
          <p:nvPr>
            <p:ph sz="quarter" idx="14"/>
          </p:nvPr>
        </p:nvSpPr>
        <p:spPr>
          <a:xfrm>
            <a:off x="5029200" y="1143000"/>
            <a:ext cx="37719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1514623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Date Placeholder 8"/>
          <p:cNvSpPr>
            <a:spLocks noGrp="1"/>
          </p:cNvSpPr>
          <p:nvPr>
            <p:ph type="dt" sz="half" idx="10"/>
          </p:nvPr>
        </p:nvSpPr>
        <p:spPr>
          <a:xfrm>
            <a:off x="457200" y="6553200"/>
            <a:ext cx="2133600" cy="304800"/>
          </a:xfrm>
        </p:spPr>
        <p:txBody>
          <a:bodyPr/>
          <a:lstStyle>
            <a:lvl1pPr>
              <a:defRPr/>
            </a:lvl1pPr>
          </a:lstStyle>
          <a:p>
            <a:pPr>
              <a:defRPr/>
            </a:pPr>
            <a:r>
              <a:rPr lang="en-US"/>
              <a:t>Office of Patient Care Services </a:t>
            </a:r>
          </a:p>
        </p:txBody>
      </p:sp>
      <p:sp>
        <p:nvSpPr>
          <p:cNvPr id="17" name="Footer Placeholder 9"/>
          <p:cNvSpPr>
            <a:spLocks noGrp="1"/>
          </p:cNvSpPr>
          <p:nvPr>
            <p:ph type="ftr" sz="quarter" idx="11"/>
          </p:nvPr>
        </p:nvSpPr>
        <p:spPr>
          <a:xfrm>
            <a:off x="2971800" y="6553200"/>
            <a:ext cx="3886200" cy="304800"/>
          </a:xfrm>
        </p:spPr>
        <p:txBody>
          <a:bodyPr/>
          <a:lstStyle>
            <a:lvl1pPr>
              <a:defRPr/>
            </a:lvl1pPr>
          </a:lstStyle>
          <a:p>
            <a:pPr>
              <a:defRPr/>
            </a:pPr>
            <a:r>
              <a:rPr lang="en-US"/>
              <a:t>Health Outcomes Military Exposures / War Related Illness and Injury Study Center</a:t>
            </a:r>
          </a:p>
        </p:txBody>
      </p:sp>
      <p:sp>
        <p:nvSpPr>
          <p:cNvPr id="18"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pPr/>
              <a:t>‹#›</a:t>
            </a:fld>
            <a:endParaRPr lang="en-US" altLang="en-US"/>
          </a:p>
        </p:txBody>
      </p:sp>
      <p:sp>
        <p:nvSpPr>
          <p:cNvPr id="20" name="Content Placeholder 4"/>
          <p:cNvSpPr>
            <a:spLocks noGrp="1"/>
          </p:cNvSpPr>
          <p:nvPr>
            <p:ph sz="quarter" idx="13"/>
          </p:nvPr>
        </p:nvSpPr>
        <p:spPr>
          <a:xfrm>
            <a:off x="990600" y="1143000"/>
            <a:ext cx="3581400" cy="5105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4" hasCustomPrompt="1"/>
          </p:nvPr>
        </p:nvSpPr>
        <p:spPr>
          <a:xfrm>
            <a:off x="4724400" y="5562600"/>
            <a:ext cx="3868738" cy="685800"/>
          </a:xfrm>
          <a:prstGeom prst="rect">
            <a:avLst/>
          </a:prstGeom>
        </p:spPr>
        <p:txBody>
          <a:bodyPr/>
          <a:lstStyle>
            <a:lvl1pPr marL="0" indent="0">
              <a:buNone/>
              <a:defRPr sz="1400" baseline="0">
                <a:solidFill>
                  <a:srgbClr val="174782"/>
                </a:solidFill>
              </a:defRPr>
            </a:lvl1pPr>
            <a:lvl2pPr>
              <a:defRPr sz="1400">
                <a:solidFill>
                  <a:srgbClr val="174782"/>
                </a:solidFill>
              </a:defRPr>
            </a:lvl2pPr>
            <a:lvl3pPr>
              <a:defRPr sz="1400">
                <a:solidFill>
                  <a:srgbClr val="174782"/>
                </a:solidFill>
              </a:defRPr>
            </a:lvl3pPr>
            <a:lvl4pPr>
              <a:defRPr sz="1400">
                <a:solidFill>
                  <a:srgbClr val="174782"/>
                </a:solidFill>
              </a:defRPr>
            </a:lvl4pPr>
            <a:lvl5pPr>
              <a:defRPr sz="1400">
                <a:solidFill>
                  <a:srgbClr val="174782"/>
                </a:solidFill>
              </a:defRPr>
            </a:lvl5pPr>
          </a:lstStyle>
          <a:p>
            <a:pPr lvl="0"/>
            <a:r>
              <a:rPr lang="en-US" dirty="0"/>
              <a:t>Image caption </a:t>
            </a:r>
          </a:p>
        </p:txBody>
      </p:sp>
      <p:sp>
        <p:nvSpPr>
          <p:cNvPr id="7" name="Picture Placeholder 6"/>
          <p:cNvSpPr>
            <a:spLocks noGrp="1"/>
          </p:cNvSpPr>
          <p:nvPr>
            <p:ph type="pic" sz="quarter" idx="15"/>
          </p:nvPr>
        </p:nvSpPr>
        <p:spPr>
          <a:xfrm>
            <a:off x="4724400" y="1143000"/>
            <a:ext cx="3886200" cy="4343400"/>
          </a:xfrm>
          <a:prstGeom prst="rect">
            <a:avLst/>
          </a:prstGeom>
        </p:spPr>
        <p:txBody>
          <a:bodyPr/>
          <a:lstStyle/>
          <a:p>
            <a:r>
              <a:rPr lang="en-US"/>
              <a:t>Click icon to add picture</a:t>
            </a:r>
          </a:p>
        </p:txBody>
      </p:sp>
      <p:sp>
        <p:nvSpPr>
          <p:cNvPr id="9"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2960662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Date Placeholder 8"/>
          <p:cNvSpPr>
            <a:spLocks noGrp="1"/>
          </p:cNvSpPr>
          <p:nvPr>
            <p:ph type="dt" sz="half" idx="10"/>
          </p:nvPr>
        </p:nvSpPr>
        <p:spPr>
          <a:xfrm>
            <a:off x="457200" y="6553200"/>
            <a:ext cx="2133600" cy="304800"/>
          </a:xfrm>
        </p:spPr>
        <p:txBody>
          <a:bodyPr/>
          <a:lstStyle>
            <a:lvl1pPr>
              <a:defRPr/>
            </a:lvl1pPr>
          </a:lstStyle>
          <a:p>
            <a:pPr>
              <a:defRPr/>
            </a:pPr>
            <a:r>
              <a:rPr lang="en-US"/>
              <a:t>Office of Patient Care Services </a:t>
            </a:r>
          </a:p>
        </p:txBody>
      </p:sp>
      <p:sp>
        <p:nvSpPr>
          <p:cNvPr id="12" name="Footer Placeholder 9"/>
          <p:cNvSpPr>
            <a:spLocks noGrp="1"/>
          </p:cNvSpPr>
          <p:nvPr>
            <p:ph type="ftr" sz="quarter" idx="11"/>
          </p:nvPr>
        </p:nvSpPr>
        <p:spPr>
          <a:xfrm>
            <a:off x="2971800" y="6553200"/>
            <a:ext cx="3886200" cy="304800"/>
          </a:xfrm>
        </p:spPr>
        <p:txBody>
          <a:bodyPr/>
          <a:lstStyle>
            <a:lvl1pPr>
              <a:defRPr/>
            </a:lvl1pPr>
          </a:lstStyle>
          <a:p>
            <a:pPr>
              <a:defRPr/>
            </a:pPr>
            <a:r>
              <a:rPr lang="en-US"/>
              <a:t>Health Outcomes Military Exposures / War Related Illness and Injury Study Center</a:t>
            </a:r>
          </a:p>
        </p:txBody>
      </p:sp>
      <p:sp>
        <p:nvSpPr>
          <p:cNvPr id="17"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pPr/>
              <a:t>‹#›</a:t>
            </a:fld>
            <a:endParaRPr lang="en-US" altLang="en-US"/>
          </a:p>
        </p:txBody>
      </p:sp>
      <p:sp>
        <p:nvSpPr>
          <p:cNvPr id="19" name="Content Placeholder 4"/>
          <p:cNvSpPr>
            <a:spLocks noGrp="1"/>
          </p:cNvSpPr>
          <p:nvPr>
            <p:ph sz="quarter" idx="13"/>
          </p:nvPr>
        </p:nvSpPr>
        <p:spPr>
          <a:xfrm>
            <a:off x="914400" y="4038600"/>
            <a:ext cx="77724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20"/>
          <p:cNvSpPr>
            <a:spLocks noGrp="1"/>
          </p:cNvSpPr>
          <p:nvPr>
            <p:ph type="pic" sz="quarter" idx="17"/>
          </p:nvPr>
        </p:nvSpPr>
        <p:spPr>
          <a:xfrm>
            <a:off x="914400" y="1066800"/>
            <a:ext cx="3733800" cy="2895600"/>
          </a:xfrm>
          <a:prstGeom prst="rect">
            <a:avLst/>
          </a:prstGeom>
        </p:spPr>
        <p:txBody>
          <a:bodyPr/>
          <a:lstStyle/>
          <a:p>
            <a:r>
              <a:rPr lang="en-US"/>
              <a:t>Click icon to add picture</a:t>
            </a:r>
          </a:p>
        </p:txBody>
      </p:sp>
      <p:sp>
        <p:nvSpPr>
          <p:cNvPr id="21" name="Picture Placeholder 20"/>
          <p:cNvSpPr>
            <a:spLocks noGrp="1"/>
          </p:cNvSpPr>
          <p:nvPr>
            <p:ph type="pic" sz="quarter" idx="18"/>
          </p:nvPr>
        </p:nvSpPr>
        <p:spPr>
          <a:xfrm>
            <a:off x="4800600" y="1066800"/>
            <a:ext cx="3886200" cy="2895600"/>
          </a:xfrm>
          <a:prstGeom prst="rect">
            <a:avLst/>
          </a:prstGeom>
        </p:spPr>
        <p:txBody>
          <a:bodyPr/>
          <a:lstStyle/>
          <a:p>
            <a:r>
              <a:rPr lang="en-US"/>
              <a:t>Click icon to add picture</a:t>
            </a:r>
          </a:p>
        </p:txBody>
      </p:sp>
      <p:sp>
        <p:nvSpPr>
          <p:cNvPr id="9"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2858718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914400" y="4038600"/>
            <a:ext cx="77724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p:cNvSpPr>
            <a:spLocks noGrp="1"/>
          </p:cNvSpPr>
          <p:nvPr>
            <p:ph type="dt" sz="half" idx="14"/>
          </p:nvPr>
        </p:nvSpPr>
        <p:spPr/>
        <p:txBody>
          <a:bodyPr/>
          <a:lstStyle/>
          <a:p>
            <a:pPr>
              <a:defRPr/>
            </a:pPr>
            <a:r>
              <a:rPr lang="en-US"/>
              <a:t>Office of Patient Care Services </a:t>
            </a:r>
          </a:p>
        </p:txBody>
      </p:sp>
      <p:sp>
        <p:nvSpPr>
          <p:cNvPr id="7" name="Footer Placeholder 6"/>
          <p:cNvSpPr>
            <a:spLocks noGrp="1"/>
          </p:cNvSpPr>
          <p:nvPr>
            <p:ph type="ftr" sz="quarter" idx="15"/>
          </p:nvPr>
        </p:nvSpPr>
        <p:spPr/>
        <p:txBody>
          <a:bodyPr/>
          <a:lstStyle/>
          <a:p>
            <a:pPr>
              <a:defRPr/>
            </a:pPr>
            <a:r>
              <a:rPr lang="en-US"/>
              <a:t>Health Outcomes Military Exposures / War Related Illness and Injury Study Center</a:t>
            </a:r>
          </a:p>
        </p:txBody>
      </p:sp>
      <p:sp>
        <p:nvSpPr>
          <p:cNvPr id="10" name="Slide Number Placeholder 9"/>
          <p:cNvSpPr>
            <a:spLocks noGrp="1"/>
          </p:cNvSpPr>
          <p:nvPr>
            <p:ph type="sldNum" sz="quarter" idx="16"/>
          </p:nvPr>
        </p:nvSpPr>
        <p:spPr/>
        <p:txBody>
          <a:bodyPr/>
          <a:lstStyle/>
          <a:p>
            <a:fld id="{19FBEEDD-0B05-4B03-823B-B7B914ED2C13}" type="slidenum">
              <a:rPr lang="en-US" altLang="en-US" smtClean="0"/>
              <a:pPr/>
              <a:t>‹#›</a:t>
            </a:fld>
            <a:endParaRPr lang="en-US" altLang="en-US"/>
          </a:p>
        </p:txBody>
      </p:sp>
      <p:sp>
        <p:nvSpPr>
          <p:cNvPr id="21" name="Picture Placeholder 20"/>
          <p:cNvSpPr>
            <a:spLocks noGrp="1"/>
          </p:cNvSpPr>
          <p:nvPr>
            <p:ph type="pic" sz="quarter" idx="17"/>
          </p:nvPr>
        </p:nvSpPr>
        <p:spPr>
          <a:xfrm>
            <a:off x="914400" y="1066800"/>
            <a:ext cx="2514600" cy="2895600"/>
          </a:xfrm>
          <a:prstGeom prst="rect">
            <a:avLst/>
          </a:prstGeom>
        </p:spPr>
        <p:txBody>
          <a:bodyPr/>
          <a:lstStyle/>
          <a:p>
            <a:r>
              <a:rPr lang="en-US"/>
              <a:t>Click icon to add picture</a:t>
            </a:r>
          </a:p>
        </p:txBody>
      </p:sp>
      <p:sp>
        <p:nvSpPr>
          <p:cNvPr id="22" name="Picture Placeholder 20"/>
          <p:cNvSpPr>
            <a:spLocks noGrp="1"/>
          </p:cNvSpPr>
          <p:nvPr>
            <p:ph type="pic" sz="quarter" idx="18"/>
          </p:nvPr>
        </p:nvSpPr>
        <p:spPr>
          <a:xfrm>
            <a:off x="3543300" y="1066800"/>
            <a:ext cx="2514600" cy="2895600"/>
          </a:xfrm>
          <a:prstGeom prst="rect">
            <a:avLst/>
          </a:prstGeom>
        </p:spPr>
        <p:txBody>
          <a:bodyPr/>
          <a:lstStyle/>
          <a:p>
            <a:r>
              <a:rPr lang="en-US"/>
              <a:t>Click icon to add picture</a:t>
            </a:r>
          </a:p>
        </p:txBody>
      </p:sp>
      <p:sp>
        <p:nvSpPr>
          <p:cNvPr id="23" name="Picture Placeholder 20"/>
          <p:cNvSpPr>
            <a:spLocks noGrp="1"/>
          </p:cNvSpPr>
          <p:nvPr>
            <p:ph type="pic" sz="quarter" idx="19"/>
          </p:nvPr>
        </p:nvSpPr>
        <p:spPr>
          <a:xfrm>
            <a:off x="6172200" y="1066800"/>
            <a:ext cx="2514600" cy="2895600"/>
          </a:xfrm>
          <a:prstGeom prst="rect">
            <a:avLst/>
          </a:prstGeom>
        </p:spPr>
        <p:txBody>
          <a:bodyPr/>
          <a:lstStyle/>
          <a:p>
            <a:r>
              <a:rPr lang="en-US"/>
              <a:t>Click icon to add picture</a:t>
            </a:r>
          </a:p>
        </p:txBody>
      </p:sp>
      <p:sp>
        <p:nvSpPr>
          <p:cNvPr id="11"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4115775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62000" y="1371600"/>
            <a:ext cx="7696200" cy="5029200"/>
          </a:xfrm>
          <a:prstGeom prst="rect">
            <a:avLst/>
          </a:prstGeom>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2908479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mn-lt"/>
              </a:defRPr>
            </a:lvl1pPr>
          </a:lstStyle>
          <a:p>
            <a:r>
              <a:rPr lang="en-US" dirty="0"/>
              <a:t>Click to edit Master title style</a:t>
            </a:r>
          </a:p>
        </p:txBody>
      </p:sp>
      <p:sp>
        <p:nvSpPr>
          <p:cNvPr id="5" name="Slide Number Placeholder 1">
            <a:extLst>
              <a:ext uri="{FF2B5EF4-FFF2-40B4-BE49-F238E27FC236}">
                <a16:creationId xmlns:a16="http://schemas.microsoft.com/office/drawing/2014/main" id="{C2894EE0-F2FA-C240-8090-7C7CE6E1E4E1}"/>
              </a:ext>
            </a:extLst>
          </p:cNvPr>
          <p:cNvSpPr>
            <a:spLocks noGrp="1"/>
          </p:cNvSpPr>
          <p:nvPr>
            <p:ph type="sldNum" sz="quarter" idx="4"/>
          </p:nvPr>
        </p:nvSpPr>
        <p:spPr>
          <a:xfrm>
            <a:off x="7086600" y="6501442"/>
            <a:ext cx="2057400" cy="365125"/>
          </a:xfrm>
          <a:prstGeom prst="rect">
            <a:avLst/>
          </a:prstGeom>
        </p:spPr>
        <p:txBody>
          <a:bodyPr vert="horz" lIns="91440" tIns="45720" rIns="91440" bIns="45720" rtlCol="0" anchor="ctr"/>
          <a:lstStyle>
            <a:lvl1pPr algn="r">
              <a:defRPr sz="1200">
                <a:solidFill>
                  <a:schemeClr val="bg1"/>
                </a:solidFill>
                <a:latin typeface="+mj-lt"/>
              </a:defRPr>
            </a:lvl1pPr>
          </a:lstStyle>
          <a:p>
            <a:fld id="{92AEEF4A-1FFF-FD41-A9B9-F96F7EA576BB}" type="slidenum">
              <a:rPr lang="en-US" smtClean="0"/>
              <a:pPr/>
              <a:t>‹#›</a:t>
            </a:fld>
            <a:endParaRPr lang="en-US" dirty="0"/>
          </a:p>
        </p:txBody>
      </p:sp>
      <p:sp>
        <p:nvSpPr>
          <p:cNvPr id="8" name="Content Placeholder 2">
            <a:extLst>
              <a:ext uri="{FF2B5EF4-FFF2-40B4-BE49-F238E27FC236}">
                <a16:creationId xmlns:a16="http://schemas.microsoft.com/office/drawing/2014/main" id="{0617CE9C-1B21-3049-B358-CBF3BCC92C98}"/>
              </a:ext>
            </a:extLst>
          </p:cNvPr>
          <p:cNvSpPr>
            <a:spLocks noGrp="1"/>
          </p:cNvSpPr>
          <p:nvPr>
            <p:ph sz="quarter" idx="13"/>
          </p:nvPr>
        </p:nvSpPr>
        <p:spPr>
          <a:xfrm>
            <a:off x="990600" y="1143000"/>
            <a:ext cx="3771900" cy="50292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0AB40F87-F276-F945-9653-9A0228DE5F3A}"/>
              </a:ext>
            </a:extLst>
          </p:cNvPr>
          <p:cNvSpPr>
            <a:spLocks noGrp="1"/>
          </p:cNvSpPr>
          <p:nvPr>
            <p:ph sz="quarter" idx="14"/>
          </p:nvPr>
        </p:nvSpPr>
        <p:spPr>
          <a:xfrm>
            <a:off x="4953000" y="1143000"/>
            <a:ext cx="3733800" cy="5029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4034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Date Placeholder 8"/>
          <p:cNvSpPr>
            <a:spLocks noGrp="1"/>
          </p:cNvSpPr>
          <p:nvPr>
            <p:ph type="dt" sz="half" idx="2"/>
          </p:nvPr>
        </p:nvSpPr>
        <p:spPr>
          <a:xfrm>
            <a:off x="457200" y="6553200"/>
            <a:ext cx="2133600" cy="304800"/>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latin typeface="Arial" charset="0"/>
                <a:ea typeface="ヒラギノ角ゴ Pro W3" charset="0"/>
                <a:cs typeface="ヒラギノ角ゴ Pro W3" charset="0"/>
              </a:defRPr>
            </a:lvl1pPr>
          </a:lstStyle>
          <a:p>
            <a:pPr>
              <a:defRPr/>
            </a:pPr>
            <a:r>
              <a:rPr lang="en-US"/>
              <a:t>Office of Patient Care Services </a:t>
            </a:r>
          </a:p>
        </p:txBody>
      </p:sp>
      <p:sp>
        <p:nvSpPr>
          <p:cNvPr id="8" name="Footer Placeholder 9"/>
          <p:cNvSpPr>
            <a:spLocks noGrp="1"/>
          </p:cNvSpPr>
          <p:nvPr>
            <p:ph type="ftr" sz="quarter" idx="3"/>
          </p:nvPr>
        </p:nvSpPr>
        <p:spPr>
          <a:xfrm>
            <a:off x="2971800" y="6553200"/>
            <a:ext cx="3886200" cy="304800"/>
          </a:xfrm>
          <a:prstGeom prst="rect">
            <a:avLst/>
          </a:prstGeom>
        </p:spPr>
        <p:txBody>
          <a:bodyPr vert="horz" wrap="square" lIns="91440" tIns="45720" rIns="91440" bIns="45720" numCol="1" anchor="ctr" anchorCtr="0" compatLnSpc="1">
            <a:prstTxWarp prst="textNoShape">
              <a:avLst/>
            </a:prstTxWarp>
          </a:bodyPr>
          <a:lstStyle>
            <a:lvl1pPr algn="ctr">
              <a:defRPr sz="1000" b="1">
                <a:solidFill>
                  <a:schemeClr val="bg1"/>
                </a:solidFill>
                <a:latin typeface="Georgia" charset="0"/>
                <a:ea typeface="ヒラギノ角ゴ Pro W3" charset="-128"/>
                <a:cs typeface="ヒラギノ角ゴ Pro W3" charset="-128"/>
              </a:defRPr>
            </a:lvl1pPr>
          </a:lstStyle>
          <a:p>
            <a:pPr>
              <a:defRPr/>
            </a:pPr>
            <a:r>
              <a:rPr lang="en-US"/>
              <a:t>Health Outcomes Military Exposures / War Related Illness and Injury Study Center</a:t>
            </a:r>
          </a:p>
        </p:txBody>
      </p:sp>
      <p:sp>
        <p:nvSpPr>
          <p:cNvPr id="9" name="Slide Number Placeholder 10"/>
          <p:cNvSpPr>
            <a:spLocks noGrp="1"/>
          </p:cNvSpPr>
          <p:nvPr>
            <p:ph type="sldNum" sz="quarter" idx="4"/>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bg1"/>
                </a:solidFill>
              </a:defRPr>
            </a:lvl1pPr>
          </a:lstStyle>
          <a:p>
            <a:fld id="{19FBEEDD-0B05-4B03-823B-B7B914ED2C1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01" r:id="rId1"/>
    <p:sldLayoutId id="2147484000" r:id="rId2"/>
    <p:sldLayoutId id="2147484003" r:id="rId3"/>
    <p:sldLayoutId id="2147484007" r:id="rId4"/>
    <p:sldLayoutId id="2147484008" r:id="rId5"/>
    <p:sldLayoutId id="2147484009" r:id="rId6"/>
    <p:sldLayoutId id="2147484010" r:id="rId7"/>
    <p:sldLayoutId id="2147484012" r:id="rId8"/>
    <p:sldLayoutId id="2147484013" r:id="rId9"/>
    <p:sldLayoutId id="2147484031" r:id="rId10"/>
    <p:sldLayoutId id="2147484032" r:id="rId11"/>
  </p:sldLayoutIdLst>
  <p:hf hdr="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7"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7B3799-AC44-4DB3-B7C6-423F2916AEA6}"/>
              </a:ext>
            </a:extLst>
          </p:cNvPr>
          <p:cNvSpPr>
            <a:spLocks noGrp="1"/>
          </p:cNvSpPr>
          <p:nvPr>
            <p:ph type="title"/>
          </p:nvPr>
        </p:nvSpPr>
        <p:spPr>
          <a:xfrm>
            <a:off x="628650" y="3356990"/>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Date Placeholder 2">
            <a:extLst>
              <a:ext uri="{FF2B5EF4-FFF2-40B4-BE49-F238E27FC236}">
                <a16:creationId xmlns:a16="http://schemas.microsoft.com/office/drawing/2014/main" id="{3B534C3C-6A6C-456F-AE1E-58CF6E474908}"/>
              </a:ext>
            </a:extLst>
          </p:cNvPr>
          <p:cNvSpPr>
            <a:spLocks noGrp="1"/>
          </p:cNvSpPr>
          <p:nvPr>
            <p:ph type="dt" sz="half" idx="2"/>
          </p:nvPr>
        </p:nvSpPr>
        <p:spPr>
          <a:xfrm>
            <a:off x="8236486" y="6615629"/>
            <a:ext cx="907514" cy="232540"/>
          </a:xfrm>
          <a:prstGeom prst="rect">
            <a:avLst/>
          </a:prstGeom>
        </p:spPr>
        <p:txBody>
          <a:bodyPr vert="horz" lIns="91440" tIns="45720" rIns="91440" bIns="45720" rtlCol="0" anchor="ctr"/>
          <a:lstStyle>
            <a:lvl1pPr algn="l">
              <a:defRPr sz="675">
                <a:solidFill>
                  <a:schemeClr val="bg1"/>
                </a:solidFill>
              </a:defRPr>
            </a:lvl1pPr>
          </a:lstStyle>
          <a:p>
            <a:fld id="{C1B84C03-6CF2-4C72-88A2-F0CFE523E3FE}" type="datetimeFigureOut">
              <a:rPr lang="en-US" smtClean="0"/>
              <a:pPr/>
              <a:t>2/28/2025</a:t>
            </a:fld>
            <a:endParaRPr lang="en-US" dirty="0"/>
          </a:p>
        </p:txBody>
      </p:sp>
    </p:spTree>
    <p:extLst>
      <p:ext uri="{BB962C8B-B14F-4D97-AF65-F5344CB8AC3E}">
        <p14:creationId xmlns:p14="http://schemas.microsoft.com/office/powerpoint/2010/main" val="2531542985"/>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 id="2147484028" r:id="rId14"/>
    <p:sldLayoutId id="2147484029" r:id="rId15"/>
  </p:sldLayoutIdLst>
  <p:txStyles>
    <p:titleStyle>
      <a:lvl1pPr algn="ctr" defTabSz="192881" rtl="0" eaLnBrk="1" latinLnBrk="0" hangingPunct="1">
        <a:spcBef>
          <a:spcPct val="0"/>
        </a:spcBef>
        <a:buNone/>
        <a:defRPr sz="1856" kern="1200">
          <a:solidFill>
            <a:schemeClr val="tx1"/>
          </a:solidFill>
          <a:latin typeface="+mj-lt"/>
          <a:ea typeface="+mj-ea"/>
          <a:cs typeface="+mj-cs"/>
        </a:defRPr>
      </a:lvl1pPr>
    </p:titleStyle>
    <p:bodyStyle>
      <a:lvl1pPr marL="144661" indent="-144661" algn="l" defTabSz="192881" rtl="0" eaLnBrk="1" latinLnBrk="0" hangingPunct="1">
        <a:spcBef>
          <a:spcPct val="20000"/>
        </a:spcBef>
        <a:buFont typeface="Arial"/>
        <a:buChar char="•"/>
        <a:defRPr sz="1350" kern="1200">
          <a:solidFill>
            <a:schemeClr val="tx1"/>
          </a:solidFill>
          <a:latin typeface="+mn-lt"/>
          <a:ea typeface="+mn-ea"/>
          <a:cs typeface="+mn-cs"/>
        </a:defRPr>
      </a:lvl1pPr>
      <a:lvl2pPr marL="313433" indent="-120551" algn="l" defTabSz="192881" rtl="0" eaLnBrk="1" latinLnBrk="0" hangingPunct="1">
        <a:spcBef>
          <a:spcPct val="20000"/>
        </a:spcBef>
        <a:buFont typeface="Arial"/>
        <a:buChar char="–"/>
        <a:defRPr sz="1181" kern="1200">
          <a:solidFill>
            <a:schemeClr val="tx1"/>
          </a:solidFill>
          <a:latin typeface="+mn-lt"/>
          <a:ea typeface="+mn-ea"/>
          <a:cs typeface="+mn-cs"/>
        </a:defRPr>
      </a:lvl2pPr>
      <a:lvl3pPr marL="482204" indent="-96441" algn="l" defTabSz="192881" rtl="0" eaLnBrk="1" latinLnBrk="0" hangingPunct="1">
        <a:spcBef>
          <a:spcPct val="20000"/>
        </a:spcBef>
        <a:buFont typeface="Arial"/>
        <a:buChar char="•"/>
        <a:defRPr sz="1013" kern="1200">
          <a:solidFill>
            <a:schemeClr val="tx1"/>
          </a:solidFill>
          <a:latin typeface="+mn-lt"/>
          <a:ea typeface="+mn-ea"/>
          <a:cs typeface="+mn-cs"/>
        </a:defRPr>
      </a:lvl3pPr>
      <a:lvl4pPr marL="675085" indent="-96441" algn="l" defTabSz="192881" rtl="0" eaLnBrk="1" latinLnBrk="0" hangingPunct="1">
        <a:spcBef>
          <a:spcPct val="20000"/>
        </a:spcBef>
        <a:buFont typeface="Arial"/>
        <a:buChar char="–"/>
        <a:defRPr sz="844" kern="1200">
          <a:solidFill>
            <a:schemeClr val="tx1"/>
          </a:solidFill>
          <a:latin typeface="+mn-lt"/>
          <a:ea typeface="+mn-ea"/>
          <a:cs typeface="+mn-cs"/>
        </a:defRPr>
      </a:lvl4pPr>
      <a:lvl5pPr marL="867966" indent="-96441" algn="l" defTabSz="192881" rtl="0" eaLnBrk="1" latinLnBrk="0" hangingPunct="1">
        <a:spcBef>
          <a:spcPct val="20000"/>
        </a:spcBef>
        <a:buFont typeface="Arial"/>
        <a:buChar char="»"/>
        <a:defRPr sz="844" kern="1200">
          <a:solidFill>
            <a:schemeClr val="tx1"/>
          </a:solidFill>
          <a:latin typeface="+mn-lt"/>
          <a:ea typeface="+mn-ea"/>
          <a:cs typeface="+mn-cs"/>
        </a:defRPr>
      </a:lvl5pPr>
      <a:lvl6pPr marL="1060847" indent="-96441" algn="l" defTabSz="192881" rtl="0" eaLnBrk="1" latinLnBrk="0" hangingPunct="1">
        <a:spcBef>
          <a:spcPct val="20000"/>
        </a:spcBef>
        <a:buFont typeface="Arial"/>
        <a:buChar char="•"/>
        <a:defRPr sz="844" kern="1200">
          <a:solidFill>
            <a:schemeClr val="tx1"/>
          </a:solidFill>
          <a:latin typeface="+mn-lt"/>
          <a:ea typeface="+mn-ea"/>
          <a:cs typeface="+mn-cs"/>
        </a:defRPr>
      </a:lvl6pPr>
      <a:lvl7pPr marL="1253729" indent="-96441" algn="l" defTabSz="192881" rtl="0" eaLnBrk="1" latinLnBrk="0" hangingPunct="1">
        <a:spcBef>
          <a:spcPct val="20000"/>
        </a:spcBef>
        <a:buFont typeface="Arial"/>
        <a:buChar char="•"/>
        <a:defRPr sz="844" kern="1200">
          <a:solidFill>
            <a:schemeClr val="tx1"/>
          </a:solidFill>
          <a:latin typeface="+mn-lt"/>
          <a:ea typeface="+mn-ea"/>
          <a:cs typeface="+mn-cs"/>
        </a:defRPr>
      </a:lvl7pPr>
      <a:lvl8pPr marL="1446610" indent="-96441" algn="l" defTabSz="192881" rtl="0" eaLnBrk="1" latinLnBrk="0" hangingPunct="1">
        <a:spcBef>
          <a:spcPct val="20000"/>
        </a:spcBef>
        <a:buFont typeface="Arial"/>
        <a:buChar char="•"/>
        <a:defRPr sz="844" kern="1200">
          <a:solidFill>
            <a:schemeClr val="tx1"/>
          </a:solidFill>
          <a:latin typeface="+mn-lt"/>
          <a:ea typeface="+mn-ea"/>
          <a:cs typeface="+mn-cs"/>
        </a:defRPr>
      </a:lvl8pPr>
      <a:lvl9pPr marL="1639491" indent="-96441" algn="l" defTabSz="192881" rtl="0" eaLnBrk="1" latinLnBrk="0" hangingPunct="1">
        <a:spcBef>
          <a:spcPct val="20000"/>
        </a:spcBef>
        <a:buFont typeface="Arial"/>
        <a:buChar char="•"/>
        <a:defRPr sz="844" kern="1200">
          <a:solidFill>
            <a:schemeClr val="tx1"/>
          </a:solidFill>
          <a:latin typeface="+mn-lt"/>
          <a:ea typeface="+mn-ea"/>
          <a:cs typeface="+mn-cs"/>
        </a:defRPr>
      </a:lvl9pPr>
    </p:bodyStyle>
    <p:otherStyle>
      <a:defPPr>
        <a:defRPr lang="en-US"/>
      </a:defPPr>
      <a:lvl1pPr marL="0" algn="l" defTabSz="192881" rtl="0" eaLnBrk="1" latinLnBrk="0" hangingPunct="1">
        <a:defRPr sz="760" kern="1200">
          <a:solidFill>
            <a:schemeClr val="tx1"/>
          </a:solidFill>
          <a:latin typeface="+mn-lt"/>
          <a:ea typeface="+mn-ea"/>
          <a:cs typeface="+mn-cs"/>
        </a:defRPr>
      </a:lvl1pPr>
      <a:lvl2pPr marL="192881" algn="l" defTabSz="192881" rtl="0" eaLnBrk="1" latinLnBrk="0" hangingPunct="1">
        <a:defRPr sz="760" kern="1200">
          <a:solidFill>
            <a:schemeClr val="tx1"/>
          </a:solidFill>
          <a:latin typeface="+mn-lt"/>
          <a:ea typeface="+mn-ea"/>
          <a:cs typeface="+mn-cs"/>
        </a:defRPr>
      </a:lvl2pPr>
      <a:lvl3pPr marL="385763" algn="l" defTabSz="192881" rtl="0" eaLnBrk="1" latinLnBrk="0" hangingPunct="1">
        <a:defRPr sz="760" kern="1200">
          <a:solidFill>
            <a:schemeClr val="tx1"/>
          </a:solidFill>
          <a:latin typeface="+mn-lt"/>
          <a:ea typeface="+mn-ea"/>
          <a:cs typeface="+mn-cs"/>
        </a:defRPr>
      </a:lvl3pPr>
      <a:lvl4pPr marL="578644" algn="l" defTabSz="192881" rtl="0" eaLnBrk="1" latinLnBrk="0" hangingPunct="1">
        <a:defRPr sz="760" kern="1200">
          <a:solidFill>
            <a:schemeClr val="tx1"/>
          </a:solidFill>
          <a:latin typeface="+mn-lt"/>
          <a:ea typeface="+mn-ea"/>
          <a:cs typeface="+mn-cs"/>
        </a:defRPr>
      </a:lvl4pPr>
      <a:lvl5pPr marL="771525" algn="l" defTabSz="192881" rtl="0" eaLnBrk="1" latinLnBrk="0" hangingPunct="1">
        <a:defRPr sz="760" kern="1200">
          <a:solidFill>
            <a:schemeClr val="tx1"/>
          </a:solidFill>
          <a:latin typeface="+mn-lt"/>
          <a:ea typeface="+mn-ea"/>
          <a:cs typeface="+mn-cs"/>
        </a:defRPr>
      </a:lvl5pPr>
      <a:lvl6pPr marL="964406" algn="l" defTabSz="192881" rtl="0" eaLnBrk="1" latinLnBrk="0" hangingPunct="1">
        <a:defRPr sz="760" kern="1200">
          <a:solidFill>
            <a:schemeClr val="tx1"/>
          </a:solidFill>
          <a:latin typeface="+mn-lt"/>
          <a:ea typeface="+mn-ea"/>
          <a:cs typeface="+mn-cs"/>
        </a:defRPr>
      </a:lvl6pPr>
      <a:lvl7pPr marL="1157288" algn="l" defTabSz="192881" rtl="0" eaLnBrk="1" latinLnBrk="0" hangingPunct="1">
        <a:defRPr sz="760" kern="1200">
          <a:solidFill>
            <a:schemeClr val="tx1"/>
          </a:solidFill>
          <a:latin typeface="+mn-lt"/>
          <a:ea typeface="+mn-ea"/>
          <a:cs typeface="+mn-cs"/>
        </a:defRPr>
      </a:lvl7pPr>
      <a:lvl8pPr marL="1350169" algn="l" defTabSz="192881" rtl="0" eaLnBrk="1" latinLnBrk="0" hangingPunct="1">
        <a:defRPr sz="760" kern="1200">
          <a:solidFill>
            <a:schemeClr val="tx1"/>
          </a:solidFill>
          <a:latin typeface="+mn-lt"/>
          <a:ea typeface="+mn-ea"/>
          <a:cs typeface="+mn-cs"/>
        </a:defRPr>
      </a:lvl8pPr>
      <a:lvl9pPr marL="1543050" algn="l" defTabSz="192881"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Steven.Zeliadt@va.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mailto:stephanietaylor@mednet.ucla.edu" TargetMode="External"/><Relationship Id="rId5" Type="http://schemas.openxmlformats.org/officeDocument/2006/relationships/hyperlink" Target="mailto:Stephanie.Taylor@va.gov" TargetMode="External"/><Relationship Id="rId4" Type="http://schemas.openxmlformats.org/officeDocument/2006/relationships/hyperlink" Target="mailto:szeliadt@uw.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Stephanie.Taylor@va.go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mailto:stephanietaylor@mednet.ucla.edu"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mailto:Stephanie.Taylor@va.gov"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mailto:stephanietaylor@mednet.ucla.ed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491663" y="885630"/>
            <a:ext cx="8305799" cy="3698891"/>
          </a:xfrm>
          <a:prstGeom prst="rect">
            <a:avLst/>
          </a:prstGeom>
          <a:noFill/>
          <a:ln>
            <a:noFill/>
          </a:ln>
        </p:spPr>
        <p:txBody>
          <a:bodyPr spcFirstLastPara="1" wrap="square" lIns="68569" tIns="34275" rIns="68569" bIns="34275" anchor="t" anchorCtr="0">
            <a:noAutofit/>
          </a:bodyPr>
          <a:lstStyle/>
          <a:p>
            <a:pPr lvl="0" algn="ctr"/>
            <a:br>
              <a:rPr lang="en-US" sz="2250" b="1" dirty="0">
                <a:solidFill>
                  <a:srgbClr val="FFFFFF"/>
                </a:solidFill>
                <a:latin typeface="Arial"/>
                <a:ea typeface="Arial"/>
                <a:cs typeface="Arial"/>
                <a:sym typeface="Arial"/>
              </a:rPr>
            </a:br>
            <a:br>
              <a:rPr lang="en-US" sz="1600" b="1" dirty="0">
                <a:latin typeface="Calibri" panose="020F0502020204030204" pitchFamily="34" charset="0"/>
                <a:ea typeface="Calibri" panose="020F0502020204030204" pitchFamily="34" charset="0"/>
                <a:cs typeface="Times New Roman" panose="02020603050405020304" pitchFamily="18" charset="0"/>
              </a:rPr>
            </a:br>
            <a:br>
              <a:rPr lang="en-US" sz="1600" b="1" dirty="0">
                <a:latin typeface="Calibri" panose="020F0502020204030204" pitchFamily="34" charset="0"/>
                <a:ea typeface="Calibri" panose="020F0502020204030204" pitchFamily="34" charset="0"/>
                <a:cs typeface="Times New Roman" panose="02020603050405020304" pitchFamily="18" charset="0"/>
              </a:rPr>
            </a:br>
            <a:r>
              <a:rPr lang="en-US" sz="3200" b="1" dirty="0">
                <a:latin typeface="Calibri" panose="020F0502020204030204" pitchFamily="34" charset="0"/>
                <a:ea typeface="Calibri" panose="020F0502020204030204" pitchFamily="34" charset="0"/>
                <a:cs typeface="Times New Roman" panose="02020603050405020304" pitchFamily="18" charset="0"/>
              </a:rPr>
              <a:t>S14: The Importance of Self-care CIH Therapies Offered by Healthcare System: Dosing and Their Combination with Provider-delivered CIH Therapies</a:t>
            </a:r>
            <a:br>
              <a:rPr lang="en-US" sz="3200" b="1" dirty="0">
                <a:latin typeface="Calibri" panose="020F0502020204030204" pitchFamily="34" charset="0"/>
                <a:ea typeface="Calibri" panose="020F0502020204030204" pitchFamily="34" charset="0"/>
                <a:cs typeface="Times New Roman" panose="02020603050405020304" pitchFamily="18" charset="0"/>
              </a:rPr>
            </a:br>
            <a:br>
              <a:rPr lang="en-US" sz="3200" b="1" dirty="0">
                <a:latin typeface="Calibri" panose="020F0502020204030204" pitchFamily="34" charset="0"/>
                <a:ea typeface="Calibri" panose="020F0502020204030204" pitchFamily="34" charset="0"/>
                <a:cs typeface="Times New Roman" panose="02020603050405020304" pitchFamily="18" charset="0"/>
              </a:rPr>
            </a:br>
            <a:r>
              <a:rPr lang="en-US" sz="2800" b="1" dirty="0">
                <a:latin typeface="Calibri" panose="020F0502020204030204" pitchFamily="34" charset="0"/>
                <a:ea typeface="Calibri" panose="020F0502020204030204" pitchFamily="34" charset="0"/>
                <a:cs typeface="Times New Roman" panose="02020603050405020304" pitchFamily="18" charset="0"/>
              </a:rPr>
              <a:t>Stephanie L. Taylor, Stephen Frochen,</a:t>
            </a:r>
            <a:br>
              <a:rPr lang="en-US" sz="2800" b="1" dirty="0">
                <a:latin typeface="Calibri" panose="020F0502020204030204" pitchFamily="34" charset="0"/>
                <a:ea typeface="Calibri" panose="020F0502020204030204" pitchFamily="34" charset="0"/>
                <a:cs typeface="Times New Roman" panose="02020603050405020304" pitchFamily="18" charset="0"/>
              </a:rPr>
            </a:br>
            <a:r>
              <a:rPr lang="en-US" sz="2800" b="1" dirty="0">
                <a:latin typeface="Calibri" panose="020F0502020204030204" pitchFamily="34" charset="0"/>
                <a:ea typeface="Calibri" panose="020F0502020204030204" pitchFamily="34" charset="0"/>
                <a:cs typeface="Times New Roman" panose="02020603050405020304" pitchFamily="18" charset="0"/>
              </a:rPr>
              <a:t>Scott Coggeshall, Steven B. Zeliadt</a:t>
            </a:r>
            <a:br>
              <a:rPr lang="en-US" sz="2400" b="1" dirty="0">
                <a:latin typeface="Calibri" panose="020F0502020204030204" pitchFamily="34" charset="0"/>
                <a:ea typeface="Calibri" panose="020F0502020204030204" pitchFamily="34" charset="0"/>
                <a:cs typeface="Times New Roman" panose="02020603050405020304" pitchFamily="18" charset="0"/>
              </a:rPr>
            </a:br>
            <a:br>
              <a:rPr lang="en-US" sz="3200" b="1" dirty="0">
                <a:latin typeface="Calibri" panose="020F0502020204030204" pitchFamily="34" charset="0"/>
                <a:ea typeface="Calibri" panose="020F0502020204030204" pitchFamily="34" charset="0"/>
                <a:cs typeface="Times New Roman" panose="02020603050405020304" pitchFamily="18" charset="0"/>
              </a:rPr>
            </a:br>
            <a:br>
              <a:rPr lang="en-US" sz="3200" b="1" dirty="0">
                <a:latin typeface="Calibri" panose="020F0502020204030204" pitchFamily="34" charset="0"/>
                <a:ea typeface="Calibri" panose="020F0502020204030204" pitchFamily="34" charset="0"/>
                <a:cs typeface="Times New Roman" panose="02020603050405020304" pitchFamily="18" charset="0"/>
              </a:rPr>
            </a:br>
            <a:br>
              <a:rPr lang="en-US" sz="1600" b="1" dirty="0">
                <a:latin typeface="Calibri" panose="020F0502020204030204" pitchFamily="34" charset="0"/>
                <a:ea typeface="Calibri" panose="020F0502020204030204" pitchFamily="34" charset="0"/>
                <a:cs typeface="Times New Roman" panose="02020603050405020304" pitchFamily="18" charset="0"/>
              </a:rPr>
            </a:br>
            <a:br>
              <a:rPr lang="en-US" sz="1800" b="1" dirty="0">
                <a:latin typeface="Arial"/>
                <a:ea typeface="Arial"/>
                <a:cs typeface="Arial"/>
                <a:sym typeface="Arial"/>
              </a:rPr>
            </a:br>
            <a:br>
              <a:rPr lang="en-US" sz="1800" b="1" dirty="0">
                <a:solidFill>
                  <a:srgbClr val="FFFFFF"/>
                </a:solidFill>
                <a:latin typeface="Arial"/>
                <a:ea typeface="Arial"/>
                <a:cs typeface="Arial"/>
                <a:sym typeface="Arial"/>
              </a:rPr>
            </a:br>
            <a:r>
              <a:rPr lang="en-US" sz="1800" b="1" dirty="0">
                <a:solidFill>
                  <a:srgbClr val="FFFFFF"/>
                </a:solidFill>
                <a:latin typeface="Arial"/>
                <a:ea typeface="Arial"/>
                <a:cs typeface="Arial"/>
                <a:sym typeface="Arial"/>
              </a:rPr>
              <a:t> </a:t>
            </a:r>
            <a:br>
              <a:rPr lang="en-US" sz="1800" b="1" dirty="0">
                <a:solidFill>
                  <a:srgbClr val="FFFFFF"/>
                </a:solidFill>
                <a:latin typeface="Arial"/>
                <a:ea typeface="Arial"/>
                <a:cs typeface="Arial"/>
                <a:sym typeface="Arial"/>
              </a:rPr>
            </a:br>
            <a:br>
              <a:rPr lang="en-US" sz="1800" b="1" dirty="0">
                <a:solidFill>
                  <a:srgbClr val="FFFFFF"/>
                </a:solidFill>
                <a:latin typeface="Arial"/>
                <a:ea typeface="Arial"/>
                <a:cs typeface="Arial"/>
                <a:sym typeface="Arial"/>
              </a:rPr>
            </a:br>
            <a:endParaRPr sz="1800" b="1" dirty="0">
              <a:solidFill>
                <a:srgbClr val="FFFFFF"/>
              </a:solidFill>
            </a:endParaRPr>
          </a:p>
        </p:txBody>
      </p:sp>
      <p:sp>
        <p:nvSpPr>
          <p:cNvPr id="68" name="Shape 68"/>
          <p:cNvSpPr txBox="1"/>
          <p:nvPr/>
        </p:nvSpPr>
        <p:spPr>
          <a:xfrm>
            <a:off x="4029356" y="5121731"/>
            <a:ext cx="4655025" cy="621450"/>
          </a:xfrm>
          <a:prstGeom prst="rect">
            <a:avLst/>
          </a:prstGeom>
          <a:noFill/>
          <a:ln>
            <a:noFill/>
          </a:ln>
        </p:spPr>
        <p:txBody>
          <a:bodyPr spcFirstLastPara="1" wrap="square" lIns="68569" tIns="34275" rIns="68569" bIns="34275" anchor="t" anchorCtr="0">
            <a:noAutofit/>
          </a:bodyPr>
          <a:lstStyle/>
          <a:p>
            <a:pPr algn="r">
              <a:spcBef>
                <a:spcPts val="420"/>
              </a:spcBef>
              <a:spcAft>
                <a:spcPts val="0"/>
              </a:spcAft>
              <a:buClr>
                <a:schemeClr val="lt1"/>
              </a:buClr>
              <a:buSzPts val="2800"/>
            </a:pPr>
            <a:endParaRPr sz="2100" dirty="0">
              <a:solidFill>
                <a:schemeClr val="lt1"/>
              </a:solidFill>
              <a:latin typeface="Georgia"/>
              <a:ea typeface="Georgia"/>
              <a:cs typeface="Georgia"/>
              <a:sym typeface="Georgia"/>
            </a:endParaRPr>
          </a:p>
        </p:txBody>
      </p:sp>
    </p:spTree>
    <p:extLst>
      <p:ext uri="{BB962C8B-B14F-4D97-AF65-F5344CB8AC3E}">
        <p14:creationId xmlns:p14="http://schemas.microsoft.com/office/powerpoint/2010/main" val="2696680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41C1B-0781-D2F5-296A-404C3A0AAB57}"/>
              </a:ext>
            </a:extLst>
          </p:cNvPr>
          <p:cNvSpPr>
            <a:spLocks noGrp="1"/>
          </p:cNvSpPr>
          <p:nvPr>
            <p:ph type="title"/>
          </p:nvPr>
        </p:nvSpPr>
        <p:spPr>
          <a:xfrm>
            <a:off x="457200" y="198438"/>
            <a:ext cx="8229600" cy="487362"/>
          </a:xfrm>
        </p:spPr>
        <p:txBody>
          <a:bodyPr/>
          <a:lstStyle/>
          <a:p>
            <a:pPr algn="ctr"/>
            <a:r>
              <a:rPr lang="en-US" sz="3200" b="1" cap="none" dirty="0">
                <a:latin typeface="+mn-lt"/>
              </a:rPr>
              <a:t> APPROACH Study Objective</a:t>
            </a:r>
          </a:p>
        </p:txBody>
      </p:sp>
      <p:sp>
        <p:nvSpPr>
          <p:cNvPr id="3" name="Content Placeholder 2">
            <a:extLst>
              <a:ext uri="{FF2B5EF4-FFF2-40B4-BE49-F238E27FC236}">
                <a16:creationId xmlns:a16="http://schemas.microsoft.com/office/drawing/2014/main" id="{FDA68A8F-563E-8BAD-287E-DD9502A5FA8E}"/>
              </a:ext>
            </a:extLst>
          </p:cNvPr>
          <p:cNvSpPr>
            <a:spLocks noGrp="1"/>
          </p:cNvSpPr>
          <p:nvPr>
            <p:ph idx="1"/>
          </p:nvPr>
        </p:nvSpPr>
        <p:spPr>
          <a:xfrm>
            <a:off x="152400" y="1036721"/>
            <a:ext cx="8839200" cy="5181600"/>
          </a:xfrm>
        </p:spPr>
        <p:txBody>
          <a:bodyPr/>
          <a:lstStyle/>
          <a:p>
            <a:pPr marL="57150" indent="0">
              <a:lnSpc>
                <a:spcPct val="120000"/>
              </a:lnSpc>
              <a:buNone/>
            </a:pPr>
            <a:r>
              <a:rPr lang="en-US" sz="2800" dirty="0">
                <a:solidFill>
                  <a:schemeClr val="tx1"/>
                </a:solidFill>
                <a:latin typeface="+mj-lt"/>
                <a:ea typeface="ＭＳ Ｐゴシック"/>
              </a:rPr>
              <a:t>Do Veterans with chronic pain experience better outcomes when </a:t>
            </a:r>
            <a:r>
              <a:rPr lang="en-US" sz="2800" u="sng" dirty="0">
                <a:solidFill>
                  <a:schemeClr val="tx1"/>
                </a:solidFill>
                <a:latin typeface="+mj-lt"/>
                <a:ea typeface="ＭＳ Ｐゴシック"/>
              </a:rPr>
              <a:t>practitioner-delivered</a:t>
            </a:r>
            <a:r>
              <a:rPr lang="en-US" sz="2800" dirty="0">
                <a:solidFill>
                  <a:schemeClr val="tx1"/>
                </a:solidFill>
                <a:latin typeface="+mj-lt"/>
                <a:ea typeface="ＭＳ Ｐゴシック"/>
              </a:rPr>
              <a:t> CIH therapies are </a:t>
            </a:r>
            <a:r>
              <a:rPr lang="en-US" sz="2800" b="1" dirty="0">
                <a:solidFill>
                  <a:schemeClr val="tx1"/>
                </a:solidFill>
                <a:latin typeface="+mj-lt"/>
                <a:ea typeface="ＭＳ Ｐゴシック"/>
              </a:rPr>
              <a:t>combined</a:t>
            </a:r>
            <a:r>
              <a:rPr lang="en-US" sz="2800" dirty="0">
                <a:solidFill>
                  <a:schemeClr val="tx1"/>
                </a:solidFill>
                <a:latin typeface="+mj-lt"/>
                <a:ea typeface="ＭＳ Ｐゴシック"/>
              </a:rPr>
              <a:t> with </a:t>
            </a:r>
            <a:r>
              <a:rPr lang="en-US" sz="2800" u="sng" dirty="0">
                <a:solidFill>
                  <a:schemeClr val="tx1"/>
                </a:solidFill>
                <a:latin typeface="+mj-lt"/>
                <a:ea typeface="ＭＳ Ｐゴシック"/>
              </a:rPr>
              <a:t>self-care</a:t>
            </a:r>
            <a:r>
              <a:rPr lang="en-US" sz="2800" dirty="0">
                <a:solidFill>
                  <a:schemeClr val="tx1"/>
                </a:solidFill>
                <a:latin typeface="+mj-lt"/>
                <a:ea typeface="ＭＳ Ｐゴシック"/>
              </a:rPr>
              <a:t> CIH therapies compared to practitioner-delivered therapies alone?  </a:t>
            </a:r>
          </a:p>
          <a:p>
            <a:pPr marL="57150" indent="0">
              <a:lnSpc>
                <a:spcPct val="120000"/>
              </a:lnSpc>
              <a:buNone/>
            </a:pPr>
            <a:endParaRPr lang="en-US" sz="2800" dirty="0">
              <a:solidFill>
                <a:schemeClr val="tx1"/>
              </a:solidFill>
              <a:latin typeface="+mj-lt"/>
              <a:ea typeface="ＭＳ Ｐゴシック"/>
            </a:endParaRPr>
          </a:p>
          <a:p>
            <a:pPr marL="57150" indent="0">
              <a:lnSpc>
                <a:spcPct val="120000"/>
              </a:lnSpc>
              <a:buNone/>
            </a:pPr>
            <a:r>
              <a:rPr lang="en-US" sz="2800" u="sng" dirty="0">
                <a:solidFill>
                  <a:schemeClr val="tx1"/>
                </a:solidFill>
                <a:latin typeface="+mj-lt"/>
                <a:ea typeface="ＭＳ Ｐゴシック"/>
              </a:rPr>
              <a:t>Practitioner-delivered CIH therapies</a:t>
            </a:r>
            <a:r>
              <a:rPr lang="en-US" sz="2800" dirty="0">
                <a:solidFill>
                  <a:schemeClr val="tx1"/>
                </a:solidFill>
                <a:latin typeface="+mj-lt"/>
                <a:ea typeface="ＭＳ Ｐゴシック"/>
              </a:rPr>
              <a:t>:</a:t>
            </a:r>
          </a:p>
          <a:p>
            <a:pPr marL="57150" indent="0">
              <a:lnSpc>
                <a:spcPct val="120000"/>
              </a:lnSpc>
              <a:buNone/>
            </a:pPr>
            <a:r>
              <a:rPr lang="en-US" sz="2800" dirty="0">
                <a:solidFill>
                  <a:schemeClr val="tx1"/>
                </a:solidFill>
                <a:latin typeface="+mj-lt"/>
                <a:ea typeface="ＭＳ Ｐゴシック"/>
              </a:rPr>
              <a:t>	acupuncture, therapeutic massage, chiropractic care</a:t>
            </a:r>
          </a:p>
          <a:p>
            <a:pPr marL="57150" indent="0">
              <a:lnSpc>
                <a:spcPct val="120000"/>
              </a:lnSpc>
              <a:buNone/>
            </a:pPr>
            <a:r>
              <a:rPr lang="en-US" sz="2800" u="sng" dirty="0">
                <a:solidFill>
                  <a:schemeClr val="tx1"/>
                </a:solidFill>
                <a:latin typeface="+mj-lt"/>
                <a:ea typeface="ＭＳ Ｐゴシック"/>
              </a:rPr>
              <a:t>Self-care CIH therapies:</a:t>
            </a:r>
          </a:p>
          <a:p>
            <a:pPr marL="57150" indent="0">
              <a:lnSpc>
                <a:spcPct val="120000"/>
              </a:lnSpc>
              <a:buNone/>
            </a:pPr>
            <a:r>
              <a:rPr lang="en-US" sz="2800" dirty="0">
                <a:solidFill>
                  <a:schemeClr val="tx1"/>
                </a:solidFill>
                <a:latin typeface="+mj-lt"/>
                <a:ea typeface="ＭＳ Ｐゴシック"/>
              </a:rPr>
              <a:t>	meditation/mindfulness, yoga, Tai Chi/Qigong</a:t>
            </a:r>
            <a:endParaRPr lang="en-US" sz="2800" dirty="0">
              <a:solidFill>
                <a:schemeClr val="tx1"/>
              </a:solidFill>
              <a:latin typeface="+mj-lt"/>
              <a:ea typeface="Times New Roman" panose="02020603050405020304" pitchFamily="18" charset="0"/>
            </a:endParaRPr>
          </a:p>
        </p:txBody>
      </p:sp>
      <p:sp>
        <p:nvSpPr>
          <p:cNvPr id="6" name="Slide Number Placeholder 5">
            <a:extLst>
              <a:ext uri="{FF2B5EF4-FFF2-40B4-BE49-F238E27FC236}">
                <a16:creationId xmlns:a16="http://schemas.microsoft.com/office/drawing/2014/main" id="{27CFFBD8-3E4C-E226-9670-D4F5310F578E}"/>
              </a:ext>
            </a:extLst>
          </p:cNvPr>
          <p:cNvSpPr>
            <a:spLocks noGrp="1"/>
          </p:cNvSpPr>
          <p:nvPr>
            <p:ph type="sldNum" sz="quarter" idx="12"/>
          </p:nvPr>
        </p:nvSpPr>
        <p:spPr/>
        <p:txBody>
          <a:bodyPr/>
          <a:lstStyle/>
          <a:p>
            <a:fld id="{A829F25A-84D3-4F9E-BD6A-3ADD05BBF9F6}" type="slidenum">
              <a:rPr lang="en-US" altLang="en-US" smtClean="0"/>
              <a:pPr/>
              <a:t>10</a:t>
            </a:fld>
            <a:endParaRPr lang="en-US" altLang="en-US"/>
          </a:p>
        </p:txBody>
      </p:sp>
    </p:spTree>
    <p:extLst>
      <p:ext uri="{BB962C8B-B14F-4D97-AF65-F5344CB8AC3E}">
        <p14:creationId xmlns:p14="http://schemas.microsoft.com/office/powerpoint/2010/main" val="212958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5E203-4BAD-38DC-2679-E784837ADE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D084D1-E939-20CC-9B29-3F93D3394C0B}"/>
              </a:ext>
            </a:extLst>
          </p:cNvPr>
          <p:cNvSpPr>
            <a:spLocks noGrp="1"/>
          </p:cNvSpPr>
          <p:nvPr>
            <p:ph type="title"/>
          </p:nvPr>
        </p:nvSpPr>
        <p:spPr>
          <a:xfrm>
            <a:off x="457200" y="198438"/>
            <a:ext cx="8229600" cy="487362"/>
          </a:xfrm>
        </p:spPr>
        <p:txBody>
          <a:bodyPr/>
          <a:lstStyle/>
          <a:p>
            <a:pPr algn="ctr"/>
            <a:r>
              <a:rPr lang="en-US" sz="3200" b="1" cap="none" dirty="0">
                <a:latin typeface="+mn-lt"/>
              </a:rPr>
              <a:t> APPROACH Study Enrollment</a:t>
            </a:r>
          </a:p>
        </p:txBody>
      </p:sp>
      <p:sp>
        <p:nvSpPr>
          <p:cNvPr id="3" name="Content Placeholder 2">
            <a:extLst>
              <a:ext uri="{FF2B5EF4-FFF2-40B4-BE49-F238E27FC236}">
                <a16:creationId xmlns:a16="http://schemas.microsoft.com/office/drawing/2014/main" id="{B259F272-B263-9F69-178F-7552D06433B6}"/>
              </a:ext>
            </a:extLst>
          </p:cNvPr>
          <p:cNvSpPr>
            <a:spLocks noGrp="1"/>
          </p:cNvSpPr>
          <p:nvPr>
            <p:ph idx="1"/>
          </p:nvPr>
        </p:nvSpPr>
        <p:spPr>
          <a:xfrm>
            <a:off x="152400" y="1036721"/>
            <a:ext cx="8839200" cy="5181600"/>
          </a:xfrm>
        </p:spPr>
        <p:txBody>
          <a:bodyPr/>
          <a:lstStyle/>
          <a:p>
            <a:pPr indent="-285750">
              <a:lnSpc>
                <a:spcPct val="120000"/>
              </a:lnSpc>
              <a:spcAft>
                <a:spcPts val="1200"/>
              </a:spcAft>
            </a:pPr>
            <a:r>
              <a:rPr lang="en-US" sz="2800" dirty="0">
                <a:solidFill>
                  <a:schemeClr val="tx1"/>
                </a:solidFill>
                <a:latin typeface="+mj-lt"/>
              </a:rPr>
              <a:t>15,619 Veterans with chronic pain identified as initiating CIH therapy between March 2021 and March 2023</a:t>
            </a:r>
          </a:p>
          <a:p>
            <a:pPr indent="-285750">
              <a:lnSpc>
                <a:spcPct val="120000"/>
              </a:lnSpc>
              <a:spcAft>
                <a:spcPts val="1200"/>
              </a:spcAft>
            </a:pPr>
            <a:r>
              <a:rPr lang="en-US" sz="2800" dirty="0">
                <a:solidFill>
                  <a:schemeClr val="tx1"/>
                </a:solidFill>
                <a:latin typeface="+mj-lt"/>
              </a:rPr>
              <a:t>Invited to participate CIH Experience Survey</a:t>
            </a:r>
          </a:p>
          <a:p>
            <a:pPr indent="-285750">
              <a:lnSpc>
                <a:spcPct val="120000"/>
              </a:lnSpc>
              <a:spcAft>
                <a:spcPts val="1200"/>
              </a:spcAft>
            </a:pPr>
            <a:r>
              <a:rPr lang="en-US" sz="2800" dirty="0">
                <a:solidFill>
                  <a:schemeClr val="tx1"/>
                </a:solidFill>
                <a:latin typeface="+mj-lt"/>
              </a:rPr>
              <a:t>3,306 survey responders met APPROACH study criteria</a:t>
            </a:r>
          </a:p>
          <a:p>
            <a:pPr lvl="1">
              <a:lnSpc>
                <a:spcPct val="120000"/>
              </a:lnSpc>
              <a:spcAft>
                <a:spcPts val="1200"/>
              </a:spcAft>
            </a:pPr>
            <a:r>
              <a:rPr lang="en-US" sz="2400" dirty="0">
                <a:solidFill>
                  <a:schemeClr val="tx1"/>
                </a:solidFill>
                <a:latin typeface="+mj-lt"/>
              </a:rPr>
              <a:t>1,688 (51%) received practitioner-delivered (PD) CIH therapies only  (≥ 1 session)</a:t>
            </a:r>
          </a:p>
          <a:p>
            <a:pPr lvl="1">
              <a:lnSpc>
                <a:spcPct val="120000"/>
              </a:lnSpc>
              <a:spcAft>
                <a:spcPts val="1200"/>
              </a:spcAft>
            </a:pPr>
            <a:r>
              <a:rPr lang="en-US" sz="2400" dirty="0">
                <a:solidFill>
                  <a:schemeClr val="tx1"/>
                </a:solidFill>
                <a:latin typeface="+mj-lt"/>
              </a:rPr>
              <a:t>1,618 (49%) received both practitioner-delivered and self-care (PD/SC) CIH therapies  (≥ 1 session of PD + ≥ 3 sessions in 90 days of SC)</a:t>
            </a:r>
          </a:p>
          <a:p>
            <a:pPr indent="-285750">
              <a:lnSpc>
                <a:spcPct val="120000"/>
              </a:lnSpc>
              <a:spcAft>
                <a:spcPts val="1200"/>
              </a:spcAft>
            </a:pPr>
            <a:endParaRPr lang="en-US" sz="2400" dirty="0">
              <a:solidFill>
                <a:schemeClr val="tx1"/>
              </a:solidFill>
              <a:latin typeface="+mj-lt"/>
            </a:endParaRPr>
          </a:p>
        </p:txBody>
      </p:sp>
      <p:sp>
        <p:nvSpPr>
          <p:cNvPr id="6" name="Slide Number Placeholder 5">
            <a:extLst>
              <a:ext uri="{FF2B5EF4-FFF2-40B4-BE49-F238E27FC236}">
                <a16:creationId xmlns:a16="http://schemas.microsoft.com/office/drawing/2014/main" id="{6FE60ADD-4D31-089A-3244-EF49BB2BFE29}"/>
              </a:ext>
            </a:extLst>
          </p:cNvPr>
          <p:cNvSpPr>
            <a:spLocks noGrp="1"/>
          </p:cNvSpPr>
          <p:nvPr>
            <p:ph type="sldNum" sz="quarter" idx="12"/>
          </p:nvPr>
        </p:nvSpPr>
        <p:spPr/>
        <p:txBody>
          <a:bodyPr/>
          <a:lstStyle/>
          <a:p>
            <a:fld id="{A829F25A-84D3-4F9E-BD6A-3ADD05BBF9F6}" type="slidenum">
              <a:rPr lang="en-US" altLang="en-US" smtClean="0"/>
              <a:pPr/>
              <a:t>11</a:t>
            </a:fld>
            <a:endParaRPr lang="en-US" altLang="en-US"/>
          </a:p>
        </p:txBody>
      </p:sp>
    </p:spTree>
    <p:extLst>
      <p:ext uri="{BB962C8B-B14F-4D97-AF65-F5344CB8AC3E}">
        <p14:creationId xmlns:p14="http://schemas.microsoft.com/office/powerpoint/2010/main" val="1453295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A76B4-CC38-7795-5235-22C78C8087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5D0AEB-2E10-3DCE-46A7-0F1117E3ACC8}"/>
              </a:ext>
            </a:extLst>
          </p:cNvPr>
          <p:cNvSpPr>
            <a:spLocks noGrp="1"/>
          </p:cNvSpPr>
          <p:nvPr>
            <p:ph type="title"/>
          </p:nvPr>
        </p:nvSpPr>
        <p:spPr>
          <a:xfrm>
            <a:off x="457200" y="198438"/>
            <a:ext cx="8229600" cy="487362"/>
          </a:xfrm>
        </p:spPr>
        <p:txBody>
          <a:bodyPr/>
          <a:lstStyle/>
          <a:p>
            <a:pPr algn="ctr"/>
            <a:r>
              <a:rPr lang="en-US" sz="3200" b="1" cap="none" dirty="0">
                <a:latin typeface="+mn-lt"/>
              </a:rPr>
              <a:t> PD Arm – Exposures</a:t>
            </a:r>
          </a:p>
        </p:txBody>
      </p:sp>
      <p:sp>
        <p:nvSpPr>
          <p:cNvPr id="3" name="Content Placeholder 2">
            <a:extLst>
              <a:ext uri="{FF2B5EF4-FFF2-40B4-BE49-F238E27FC236}">
                <a16:creationId xmlns:a16="http://schemas.microsoft.com/office/drawing/2014/main" id="{D0C14591-93D2-57EE-FCB9-DD4BAC617A27}"/>
              </a:ext>
            </a:extLst>
          </p:cNvPr>
          <p:cNvSpPr>
            <a:spLocks noGrp="1"/>
          </p:cNvSpPr>
          <p:nvPr>
            <p:ph idx="1"/>
          </p:nvPr>
        </p:nvSpPr>
        <p:spPr>
          <a:xfrm>
            <a:off x="152400" y="1036721"/>
            <a:ext cx="8839200" cy="5181600"/>
          </a:xfrm>
        </p:spPr>
        <p:txBody>
          <a:bodyPr/>
          <a:lstStyle/>
          <a:p>
            <a:pPr indent="-285750">
              <a:lnSpc>
                <a:spcPct val="120000"/>
              </a:lnSpc>
              <a:spcAft>
                <a:spcPts val="1200"/>
              </a:spcAft>
            </a:pPr>
            <a:r>
              <a:rPr lang="en-US" sz="2400" dirty="0">
                <a:solidFill>
                  <a:schemeClr val="tx1"/>
                </a:solidFill>
                <a:latin typeface="+mj-lt"/>
              </a:rPr>
              <a:t>PD: 72% chiropractic care, 45% acupuncture, 41% massage</a:t>
            </a:r>
          </a:p>
          <a:p>
            <a:pPr indent="-285750">
              <a:lnSpc>
                <a:spcPct val="120000"/>
              </a:lnSpc>
              <a:spcAft>
                <a:spcPts val="1200"/>
              </a:spcAft>
            </a:pPr>
            <a:endParaRPr lang="en-US" sz="2400" dirty="0">
              <a:solidFill>
                <a:schemeClr val="tx1"/>
              </a:solidFill>
              <a:latin typeface="+mj-lt"/>
            </a:endParaRPr>
          </a:p>
        </p:txBody>
      </p:sp>
      <p:sp>
        <p:nvSpPr>
          <p:cNvPr id="6" name="Slide Number Placeholder 5">
            <a:extLst>
              <a:ext uri="{FF2B5EF4-FFF2-40B4-BE49-F238E27FC236}">
                <a16:creationId xmlns:a16="http://schemas.microsoft.com/office/drawing/2014/main" id="{1EF273BD-926E-4856-C0E5-89F9535C663B}"/>
              </a:ext>
            </a:extLst>
          </p:cNvPr>
          <p:cNvSpPr>
            <a:spLocks noGrp="1"/>
          </p:cNvSpPr>
          <p:nvPr>
            <p:ph type="sldNum" sz="quarter" idx="12"/>
          </p:nvPr>
        </p:nvSpPr>
        <p:spPr/>
        <p:txBody>
          <a:bodyPr/>
          <a:lstStyle/>
          <a:p>
            <a:fld id="{A829F25A-84D3-4F9E-BD6A-3ADD05BBF9F6}" type="slidenum">
              <a:rPr lang="en-US" altLang="en-US" smtClean="0"/>
              <a:pPr/>
              <a:t>12</a:t>
            </a:fld>
            <a:endParaRPr lang="en-US" altLang="en-US"/>
          </a:p>
        </p:txBody>
      </p:sp>
      <p:pic>
        <p:nvPicPr>
          <p:cNvPr id="4" name="Picture 3">
            <a:extLst>
              <a:ext uri="{FF2B5EF4-FFF2-40B4-BE49-F238E27FC236}">
                <a16:creationId xmlns:a16="http://schemas.microsoft.com/office/drawing/2014/main" id="{DCA3B034-62E6-92D3-4FF1-69883650CA0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685279"/>
            <a:ext cx="5914278" cy="4700481"/>
          </a:xfrm>
          <a:prstGeom prst="rect">
            <a:avLst/>
          </a:prstGeom>
          <a:noFill/>
          <a:ln>
            <a:noFill/>
          </a:ln>
        </p:spPr>
      </p:pic>
    </p:spTree>
    <p:extLst>
      <p:ext uri="{BB962C8B-B14F-4D97-AF65-F5344CB8AC3E}">
        <p14:creationId xmlns:p14="http://schemas.microsoft.com/office/powerpoint/2010/main" val="965624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D56B2-005D-C61B-E896-84349C83DB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DA4203-522B-C03E-2FAD-1CAEC060F407}"/>
              </a:ext>
            </a:extLst>
          </p:cNvPr>
          <p:cNvSpPr>
            <a:spLocks noGrp="1"/>
          </p:cNvSpPr>
          <p:nvPr>
            <p:ph type="title"/>
          </p:nvPr>
        </p:nvSpPr>
        <p:spPr>
          <a:xfrm>
            <a:off x="457200" y="198438"/>
            <a:ext cx="8229600" cy="487362"/>
          </a:xfrm>
        </p:spPr>
        <p:txBody>
          <a:bodyPr/>
          <a:lstStyle/>
          <a:p>
            <a:pPr algn="ctr"/>
            <a:r>
              <a:rPr lang="en-US" sz="3200" b="1" cap="none" dirty="0">
                <a:latin typeface="+mn-lt"/>
              </a:rPr>
              <a:t> PD/SC Arm – Exposures</a:t>
            </a:r>
          </a:p>
        </p:txBody>
      </p:sp>
      <p:sp>
        <p:nvSpPr>
          <p:cNvPr id="3" name="Content Placeholder 2">
            <a:extLst>
              <a:ext uri="{FF2B5EF4-FFF2-40B4-BE49-F238E27FC236}">
                <a16:creationId xmlns:a16="http://schemas.microsoft.com/office/drawing/2014/main" id="{D2979583-9A03-6129-2859-B2146934E44E}"/>
              </a:ext>
            </a:extLst>
          </p:cNvPr>
          <p:cNvSpPr>
            <a:spLocks noGrp="1"/>
          </p:cNvSpPr>
          <p:nvPr>
            <p:ph idx="1"/>
          </p:nvPr>
        </p:nvSpPr>
        <p:spPr>
          <a:xfrm>
            <a:off x="152400" y="1036721"/>
            <a:ext cx="8839200" cy="5181600"/>
          </a:xfrm>
        </p:spPr>
        <p:txBody>
          <a:bodyPr/>
          <a:lstStyle/>
          <a:p>
            <a:pPr>
              <a:spcBef>
                <a:spcPts val="0"/>
              </a:spcBef>
              <a:spcAft>
                <a:spcPts val="0"/>
              </a:spcAft>
            </a:pPr>
            <a:r>
              <a:rPr lang="en-US" sz="2400" dirty="0">
                <a:solidFill>
                  <a:schemeClr val="tx1"/>
                </a:solidFill>
                <a:latin typeface="+mj-lt"/>
              </a:rPr>
              <a:t>PD/SC: 89% received meditation, 66% chiropractic, 53% acupuncture, 47% massage, 46% yoga, 24% TaiChi/Qigong</a:t>
            </a:r>
          </a:p>
          <a:p>
            <a:pPr indent="-285750">
              <a:lnSpc>
                <a:spcPct val="120000"/>
              </a:lnSpc>
              <a:spcAft>
                <a:spcPts val="1200"/>
              </a:spcAft>
            </a:pPr>
            <a:endParaRPr lang="en-US" sz="2400" dirty="0">
              <a:solidFill>
                <a:schemeClr val="tx1"/>
              </a:solidFill>
              <a:latin typeface="+mj-lt"/>
            </a:endParaRPr>
          </a:p>
        </p:txBody>
      </p:sp>
      <p:sp>
        <p:nvSpPr>
          <p:cNvPr id="6" name="Slide Number Placeholder 5">
            <a:extLst>
              <a:ext uri="{FF2B5EF4-FFF2-40B4-BE49-F238E27FC236}">
                <a16:creationId xmlns:a16="http://schemas.microsoft.com/office/drawing/2014/main" id="{C87F7651-8A09-0E1F-B37E-84066B2A4356}"/>
              </a:ext>
            </a:extLst>
          </p:cNvPr>
          <p:cNvSpPr>
            <a:spLocks noGrp="1"/>
          </p:cNvSpPr>
          <p:nvPr>
            <p:ph type="sldNum" sz="quarter" idx="12"/>
          </p:nvPr>
        </p:nvSpPr>
        <p:spPr/>
        <p:txBody>
          <a:bodyPr/>
          <a:lstStyle/>
          <a:p>
            <a:fld id="{A829F25A-84D3-4F9E-BD6A-3ADD05BBF9F6}" type="slidenum">
              <a:rPr lang="en-US" altLang="en-US" smtClean="0"/>
              <a:pPr/>
              <a:t>13</a:t>
            </a:fld>
            <a:endParaRPr lang="en-US" altLang="en-US"/>
          </a:p>
        </p:txBody>
      </p:sp>
      <p:pic>
        <p:nvPicPr>
          <p:cNvPr id="5" name="Picture 4">
            <a:extLst>
              <a:ext uri="{FF2B5EF4-FFF2-40B4-BE49-F238E27FC236}">
                <a16:creationId xmlns:a16="http://schemas.microsoft.com/office/drawing/2014/main" id="{93C43388-41EA-9B6E-50B0-56ED744CF6E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057400"/>
            <a:ext cx="6858000" cy="4344400"/>
          </a:xfrm>
          <a:prstGeom prst="rect">
            <a:avLst/>
          </a:prstGeom>
          <a:noFill/>
          <a:ln>
            <a:noFill/>
          </a:ln>
        </p:spPr>
      </p:pic>
    </p:spTree>
    <p:extLst>
      <p:ext uri="{BB962C8B-B14F-4D97-AF65-F5344CB8AC3E}">
        <p14:creationId xmlns:p14="http://schemas.microsoft.com/office/powerpoint/2010/main" val="1302635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C8071-3821-338E-E210-300A4FC981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67E849-23F7-90B7-97FD-EA154CF6F091}"/>
              </a:ext>
            </a:extLst>
          </p:cNvPr>
          <p:cNvSpPr>
            <a:spLocks noGrp="1"/>
          </p:cNvSpPr>
          <p:nvPr>
            <p:ph type="title"/>
          </p:nvPr>
        </p:nvSpPr>
        <p:spPr>
          <a:xfrm>
            <a:off x="457200" y="198438"/>
            <a:ext cx="8229600" cy="487362"/>
          </a:xfrm>
        </p:spPr>
        <p:txBody>
          <a:bodyPr/>
          <a:lstStyle/>
          <a:p>
            <a:pPr algn="ctr"/>
            <a:r>
              <a:rPr lang="en-US" sz="3200" b="1" cap="none" dirty="0">
                <a:latin typeface="+mn-lt"/>
              </a:rPr>
              <a:t> Baseline Characteristics</a:t>
            </a:r>
          </a:p>
        </p:txBody>
      </p:sp>
      <p:sp>
        <p:nvSpPr>
          <p:cNvPr id="6" name="Slide Number Placeholder 5">
            <a:extLst>
              <a:ext uri="{FF2B5EF4-FFF2-40B4-BE49-F238E27FC236}">
                <a16:creationId xmlns:a16="http://schemas.microsoft.com/office/drawing/2014/main" id="{9C6210B1-9317-9160-E637-7A4977D808DF}"/>
              </a:ext>
            </a:extLst>
          </p:cNvPr>
          <p:cNvSpPr>
            <a:spLocks noGrp="1"/>
          </p:cNvSpPr>
          <p:nvPr>
            <p:ph type="sldNum" sz="quarter" idx="12"/>
          </p:nvPr>
        </p:nvSpPr>
        <p:spPr/>
        <p:txBody>
          <a:bodyPr/>
          <a:lstStyle/>
          <a:p>
            <a:fld id="{A829F25A-84D3-4F9E-BD6A-3ADD05BBF9F6}" type="slidenum">
              <a:rPr lang="en-US" altLang="en-US" smtClean="0"/>
              <a:pPr/>
              <a:t>14</a:t>
            </a:fld>
            <a:endParaRPr lang="en-US" altLang="en-US"/>
          </a:p>
        </p:txBody>
      </p:sp>
      <p:graphicFrame>
        <p:nvGraphicFramePr>
          <p:cNvPr id="7" name="Table 3">
            <a:extLst>
              <a:ext uri="{FF2B5EF4-FFF2-40B4-BE49-F238E27FC236}">
                <a16:creationId xmlns:a16="http://schemas.microsoft.com/office/drawing/2014/main" id="{76D97A2B-E5B8-1C7A-CB7D-D62CF72C5ECB}"/>
              </a:ext>
            </a:extLst>
          </p:cNvPr>
          <p:cNvGraphicFramePr>
            <a:graphicFrameLocks noGrp="1"/>
          </p:cNvGraphicFramePr>
          <p:nvPr/>
        </p:nvGraphicFramePr>
        <p:xfrm>
          <a:off x="761999" y="1041772"/>
          <a:ext cx="7620001" cy="505968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113913592"/>
                    </a:ext>
                  </a:extLst>
                </a:gridCol>
                <a:gridCol w="1759689">
                  <a:extLst>
                    <a:ext uri="{9D8B030D-6E8A-4147-A177-3AD203B41FA5}">
                      <a16:colId xmlns:a16="http://schemas.microsoft.com/office/drawing/2014/main" val="2002686746"/>
                    </a:ext>
                  </a:extLst>
                </a:gridCol>
                <a:gridCol w="2126512">
                  <a:extLst>
                    <a:ext uri="{9D8B030D-6E8A-4147-A177-3AD203B41FA5}">
                      <a16:colId xmlns:a16="http://schemas.microsoft.com/office/drawing/2014/main" val="1713076924"/>
                    </a:ext>
                  </a:extLst>
                </a:gridCol>
              </a:tblGrid>
              <a:tr h="119380">
                <a:tc>
                  <a:txBody>
                    <a:bodyPr/>
                    <a:lstStyle/>
                    <a:p>
                      <a:endParaRPr lang="en-US" sz="2000">
                        <a:latin typeface="+mj-lt"/>
                      </a:endParaRPr>
                    </a:p>
                  </a:txBody>
                  <a:tcPr/>
                </a:tc>
                <a:tc>
                  <a:txBody>
                    <a:bodyPr/>
                    <a:lstStyle/>
                    <a:p>
                      <a:pPr algn="ctr"/>
                      <a:r>
                        <a:rPr lang="en-US" sz="2000" dirty="0">
                          <a:latin typeface="+mj-lt"/>
                        </a:rPr>
                        <a:t>PD </a:t>
                      </a:r>
                    </a:p>
                    <a:p>
                      <a:pPr algn="ctr"/>
                      <a:r>
                        <a:rPr lang="en-US" sz="2000" b="0" i="0" kern="1200" dirty="0">
                          <a:solidFill>
                            <a:schemeClr val="lt1"/>
                          </a:solidFill>
                          <a:effectLst/>
                          <a:latin typeface="+mj-lt"/>
                          <a:ea typeface="+mn-ea"/>
                          <a:cs typeface="+mn-cs"/>
                        </a:rPr>
                        <a:t>N=1,688</a:t>
                      </a:r>
                      <a:endParaRPr lang="en-US" sz="2000" dirty="0">
                        <a:latin typeface="+mj-lt"/>
                      </a:endParaRPr>
                    </a:p>
                  </a:txBody>
                  <a:tcPr/>
                </a:tc>
                <a:tc>
                  <a:txBody>
                    <a:bodyPr/>
                    <a:lstStyle/>
                    <a:p>
                      <a:pPr algn="ctr"/>
                      <a:r>
                        <a:rPr lang="en-US" sz="2000" dirty="0">
                          <a:latin typeface="+mj-lt"/>
                        </a:rPr>
                        <a:t>PD/SC </a:t>
                      </a:r>
                    </a:p>
                    <a:p>
                      <a:pPr algn="ctr"/>
                      <a:r>
                        <a:rPr lang="en-US" sz="2000" b="0" dirty="0">
                          <a:latin typeface="+mj-lt"/>
                        </a:rPr>
                        <a:t>N=1,618</a:t>
                      </a:r>
                    </a:p>
                  </a:txBody>
                  <a:tcPr/>
                </a:tc>
                <a:extLst>
                  <a:ext uri="{0D108BD9-81ED-4DB2-BD59-A6C34878D82A}">
                    <a16:rowId xmlns:a16="http://schemas.microsoft.com/office/drawing/2014/main" val="2491384858"/>
                  </a:ext>
                </a:extLst>
              </a:tr>
              <a:tr h="353495">
                <a:tc>
                  <a:txBody>
                    <a:bodyPr/>
                    <a:lstStyle/>
                    <a:p>
                      <a:r>
                        <a:rPr lang="en-US" sz="2000">
                          <a:latin typeface="+mj-lt"/>
                        </a:rPr>
                        <a:t>Age</a:t>
                      </a:r>
                    </a:p>
                  </a:txBody>
                  <a:tcPr/>
                </a:tc>
                <a:tc>
                  <a:txBody>
                    <a:bodyPr/>
                    <a:lstStyle/>
                    <a:p>
                      <a:pPr algn="ctr"/>
                      <a:r>
                        <a:rPr lang="en-US" sz="2000" b="0" i="0">
                          <a:solidFill>
                            <a:srgbClr val="000000"/>
                          </a:solidFill>
                          <a:effectLst/>
                          <a:latin typeface="+mj-lt"/>
                        </a:rPr>
                        <a:t>59 (14) </a:t>
                      </a:r>
                      <a:endParaRPr lang="en-US" sz="2000">
                        <a:latin typeface="+mj-lt"/>
                      </a:endParaRPr>
                    </a:p>
                  </a:txBody>
                  <a:tcPr/>
                </a:tc>
                <a:tc>
                  <a:txBody>
                    <a:bodyPr/>
                    <a:lstStyle/>
                    <a:p>
                      <a:pPr algn="ctr"/>
                      <a:r>
                        <a:rPr lang="en-US" sz="2000" b="0" i="0">
                          <a:solidFill>
                            <a:srgbClr val="000000"/>
                          </a:solidFill>
                          <a:effectLst/>
                          <a:latin typeface="+mj-lt"/>
                        </a:rPr>
                        <a:t>54 (13)</a:t>
                      </a:r>
                      <a:endParaRPr lang="en-US" sz="2000">
                        <a:latin typeface="+mj-lt"/>
                      </a:endParaRPr>
                    </a:p>
                  </a:txBody>
                  <a:tcPr/>
                </a:tc>
                <a:extLst>
                  <a:ext uri="{0D108BD9-81ED-4DB2-BD59-A6C34878D82A}">
                    <a16:rowId xmlns:a16="http://schemas.microsoft.com/office/drawing/2014/main" val="1569014748"/>
                  </a:ext>
                </a:extLst>
              </a:tr>
              <a:tr h="353495">
                <a:tc>
                  <a:txBody>
                    <a:bodyPr/>
                    <a:lstStyle/>
                    <a:p>
                      <a:r>
                        <a:rPr lang="en-US" sz="2000">
                          <a:latin typeface="+mj-lt"/>
                        </a:rPr>
                        <a:t>Female</a:t>
                      </a:r>
                    </a:p>
                  </a:txBody>
                  <a:tcPr/>
                </a:tc>
                <a:tc>
                  <a:txBody>
                    <a:bodyPr/>
                    <a:lstStyle/>
                    <a:p>
                      <a:pPr algn="ctr"/>
                      <a:r>
                        <a:rPr lang="en-US" sz="2000">
                          <a:latin typeface="+mj-lt"/>
                        </a:rPr>
                        <a:t>13%</a:t>
                      </a:r>
                    </a:p>
                  </a:txBody>
                  <a:tcPr/>
                </a:tc>
                <a:tc>
                  <a:txBody>
                    <a:bodyPr/>
                    <a:lstStyle/>
                    <a:p>
                      <a:pPr algn="ctr"/>
                      <a:r>
                        <a:rPr lang="en-US" sz="2000" dirty="0">
                          <a:latin typeface="+mj-lt"/>
                        </a:rPr>
                        <a:t>27%</a:t>
                      </a:r>
                    </a:p>
                  </a:txBody>
                  <a:tcPr/>
                </a:tc>
                <a:extLst>
                  <a:ext uri="{0D108BD9-81ED-4DB2-BD59-A6C34878D82A}">
                    <a16:rowId xmlns:a16="http://schemas.microsoft.com/office/drawing/2014/main" val="3565810705"/>
                  </a:ext>
                </a:extLst>
              </a:tr>
              <a:tr h="353495">
                <a:tc>
                  <a:txBody>
                    <a:bodyPr/>
                    <a:lstStyle/>
                    <a:p>
                      <a:r>
                        <a:rPr lang="en-US" sz="2000">
                          <a:latin typeface="+mj-lt"/>
                        </a:rPr>
                        <a:t>Service connected </a:t>
                      </a:r>
                      <a:r>
                        <a:rPr lang="en-US" sz="2000">
                          <a:latin typeface="+mj-lt"/>
                          <a:cs typeface="Times New Roman" panose="02020603050405020304" pitchFamily="18" charset="0"/>
                        </a:rPr>
                        <a:t>≥ 50%</a:t>
                      </a:r>
                      <a:endParaRPr lang="en-US" sz="2000">
                        <a:latin typeface="+mj-lt"/>
                      </a:endParaRPr>
                    </a:p>
                  </a:txBody>
                  <a:tcPr/>
                </a:tc>
                <a:tc>
                  <a:txBody>
                    <a:bodyPr/>
                    <a:lstStyle/>
                    <a:p>
                      <a:pPr algn="ctr"/>
                      <a:r>
                        <a:rPr lang="en-US" sz="2000">
                          <a:latin typeface="+mj-lt"/>
                        </a:rPr>
                        <a:t>68%</a:t>
                      </a:r>
                    </a:p>
                  </a:txBody>
                  <a:tcPr/>
                </a:tc>
                <a:tc>
                  <a:txBody>
                    <a:bodyPr/>
                    <a:lstStyle/>
                    <a:p>
                      <a:pPr algn="ctr"/>
                      <a:r>
                        <a:rPr lang="en-US" sz="2000" dirty="0">
                          <a:latin typeface="+mj-lt"/>
                        </a:rPr>
                        <a:t>74%</a:t>
                      </a:r>
                    </a:p>
                  </a:txBody>
                  <a:tcPr/>
                </a:tc>
                <a:extLst>
                  <a:ext uri="{0D108BD9-81ED-4DB2-BD59-A6C34878D82A}">
                    <a16:rowId xmlns:a16="http://schemas.microsoft.com/office/drawing/2014/main" val="1361853245"/>
                  </a:ext>
                </a:extLst>
              </a:tr>
              <a:tr h="3534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latin typeface="+mj-lt"/>
                        </a:rPr>
                        <a:t>Education (&gt; High school)</a:t>
                      </a:r>
                    </a:p>
                  </a:txBody>
                  <a:tcPr/>
                </a:tc>
                <a:tc>
                  <a:txBody>
                    <a:bodyPr/>
                    <a:lstStyle/>
                    <a:p>
                      <a:pPr algn="ctr"/>
                      <a:r>
                        <a:rPr lang="en-US" sz="2000">
                          <a:latin typeface="+mj-lt"/>
                        </a:rPr>
                        <a:t>65%</a:t>
                      </a:r>
                    </a:p>
                  </a:txBody>
                  <a:tcPr/>
                </a:tc>
                <a:tc>
                  <a:txBody>
                    <a:bodyPr/>
                    <a:lstStyle/>
                    <a:p>
                      <a:pPr algn="ctr"/>
                      <a:r>
                        <a:rPr lang="en-US" sz="2000" dirty="0">
                          <a:latin typeface="+mj-lt"/>
                        </a:rPr>
                        <a:t>79%</a:t>
                      </a:r>
                    </a:p>
                  </a:txBody>
                  <a:tcPr/>
                </a:tc>
                <a:extLst>
                  <a:ext uri="{0D108BD9-81ED-4DB2-BD59-A6C34878D82A}">
                    <a16:rowId xmlns:a16="http://schemas.microsoft.com/office/drawing/2014/main" val="3676989607"/>
                  </a:ext>
                </a:extLst>
              </a:tr>
              <a:tr h="353495">
                <a:tc>
                  <a:txBody>
                    <a:bodyPr/>
                    <a:lstStyle/>
                    <a:p>
                      <a:r>
                        <a:rPr lang="en-US" sz="2000" dirty="0">
                          <a:latin typeface="+mj-lt"/>
                        </a:rPr>
                        <a:t>Mental Health visit within 30 days </a:t>
                      </a:r>
                    </a:p>
                  </a:txBody>
                  <a:tcPr/>
                </a:tc>
                <a:tc>
                  <a:txBody>
                    <a:bodyPr/>
                    <a:lstStyle/>
                    <a:p>
                      <a:pPr algn="ctr"/>
                      <a:r>
                        <a:rPr lang="en-US" sz="2000">
                          <a:latin typeface="+mj-lt"/>
                        </a:rPr>
                        <a:t>19%</a:t>
                      </a:r>
                    </a:p>
                  </a:txBody>
                  <a:tcPr/>
                </a:tc>
                <a:tc>
                  <a:txBody>
                    <a:bodyPr/>
                    <a:lstStyle/>
                    <a:p>
                      <a:pPr algn="ctr"/>
                      <a:r>
                        <a:rPr lang="en-US" sz="2000" dirty="0">
                          <a:latin typeface="+mj-lt"/>
                        </a:rPr>
                        <a:t>33%</a:t>
                      </a:r>
                    </a:p>
                  </a:txBody>
                  <a:tcPr/>
                </a:tc>
                <a:extLst>
                  <a:ext uri="{0D108BD9-81ED-4DB2-BD59-A6C34878D82A}">
                    <a16:rowId xmlns:a16="http://schemas.microsoft.com/office/drawing/2014/main" val="694871553"/>
                  </a:ext>
                </a:extLst>
              </a:tr>
              <a:tr h="353495">
                <a:tc>
                  <a:txBody>
                    <a:bodyPr/>
                    <a:lstStyle/>
                    <a:p>
                      <a:r>
                        <a:rPr lang="en-US" sz="2000" dirty="0">
                          <a:latin typeface="+mj-lt"/>
                        </a:rPr>
                        <a:t>Pain Clinic visit within 30 days </a:t>
                      </a:r>
                    </a:p>
                  </a:txBody>
                  <a:tcPr/>
                </a:tc>
                <a:tc>
                  <a:txBody>
                    <a:bodyPr/>
                    <a:lstStyle/>
                    <a:p>
                      <a:pPr algn="ctr"/>
                      <a:r>
                        <a:rPr lang="en-US" sz="2000">
                          <a:latin typeface="+mj-lt"/>
                        </a:rPr>
                        <a:t>13%</a:t>
                      </a:r>
                    </a:p>
                  </a:txBody>
                  <a:tcPr/>
                </a:tc>
                <a:tc>
                  <a:txBody>
                    <a:bodyPr/>
                    <a:lstStyle/>
                    <a:p>
                      <a:pPr algn="ctr"/>
                      <a:r>
                        <a:rPr lang="en-US" sz="2000" dirty="0">
                          <a:latin typeface="+mj-lt"/>
                        </a:rPr>
                        <a:t>14%</a:t>
                      </a:r>
                    </a:p>
                  </a:txBody>
                  <a:tcPr/>
                </a:tc>
                <a:extLst>
                  <a:ext uri="{0D108BD9-81ED-4DB2-BD59-A6C34878D82A}">
                    <a16:rowId xmlns:a16="http://schemas.microsoft.com/office/drawing/2014/main" val="3554620882"/>
                  </a:ext>
                </a:extLst>
              </a:tr>
              <a:tr h="353495">
                <a:tc>
                  <a:txBody>
                    <a:bodyPr/>
                    <a:lstStyle/>
                    <a:p>
                      <a:endParaRPr lang="en-US" sz="2000" dirty="0">
                        <a:latin typeface="+mj-lt"/>
                      </a:endParaRPr>
                    </a:p>
                  </a:txBody>
                  <a:tcPr/>
                </a:tc>
                <a:tc>
                  <a:txBody>
                    <a:bodyPr/>
                    <a:lstStyle/>
                    <a:p>
                      <a:pPr algn="ctr"/>
                      <a:endParaRPr lang="en-US" sz="2000">
                        <a:latin typeface="+mj-lt"/>
                      </a:endParaRPr>
                    </a:p>
                  </a:txBody>
                  <a:tcPr/>
                </a:tc>
                <a:tc>
                  <a:txBody>
                    <a:bodyPr/>
                    <a:lstStyle/>
                    <a:p>
                      <a:pPr algn="ctr"/>
                      <a:endParaRPr lang="en-US" sz="2000" dirty="0">
                        <a:latin typeface="+mj-lt"/>
                      </a:endParaRPr>
                    </a:p>
                  </a:txBody>
                  <a:tcPr/>
                </a:tc>
                <a:extLst>
                  <a:ext uri="{0D108BD9-81ED-4DB2-BD59-A6C34878D82A}">
                    <a16:rowId xmlns:a16="http://schemas.microsoft.com/office/drawing/2014/main" val="1186106406"/>
                  </a:ext>
                </a:extLst>
              </a:tr>
              <a:tr h="353495">
                <a:tc>
                  <a:txBody>
                    <a:bodyPr/>
                    <a:lstStyle/>
                    <a:p>
                      <a:r>
                        <a:rPr lang="en-US" sz="2000" dirty="0">
                          <a:latin typeface="+mj-lt"/>
                        </a:rPr>
                        <a:t>Baseline Pain Severity – BPI</a:t>
                      </a:r>
                    </a:p>
                  </a:txBody>
                  <a:tcPr/>
                </a:tc>
                <a:tc>
                  <a:txBody>
                    <a:bodyPr/>
                    <a:lstStyle/>
                    <a:p>
                      <a:pPr algn="ctr"/>
                      <a:r>
                        <a:rPr lang="en-US" sz="2000" dirty="0">
                          <a:latin typeface="+mj-lt"/>
                        </a:rPr>
                        <a:t>5.92</a:t>
                      </a:r>
                    </a:p>
                  </a:txBody>
                  <a:tcPr/>
                </a:tc>
                <a:tc>
                  <a:txBody>
                    <a:bodyPr/>
                    <a:lstStyle/>
                    <a:p>
                      <a:pPr algn="ctr"/>
                      <a:r>
                        <a:rPr lang="en-US" sz="2000" dirty="0">
                          <a:latin typeface="+mj-lt"/>
                        </a:rPr>
                        <a:t>5.99</a:t>
                      </a:r>
                    </a:p>
                  </a:txBody>
                  <a:tcPr/>
                </a:tc>
                <a:extLst>
                  <a:ext uri="{0D108BD9-81ED-4DB2-BD59-A6C34878D82A}">
                    <a16:rowId xmlns:a16="http://schemas.microsoft.com/office/drawing/2014/main" val="1292494942"/>
                  </a:ext>
                </a:extLst>
              </a:tr>
              <a:tr h="353495">
                <a:tc>
                  <a:txBody>
                    <a:bodyPr/>
                    <a:lstStyle/>
                    <a:p>
                      <a:r>
                        <a:rPr lang="en-US" sz="2000" dirty="0">
                          <a:latin typeface="+mj-lt"/>
                        </a:rPr>
                        <a:t>Baseline Pain Interference – BPI</a:t>
                      </a:r>
                    </a:p>
                  </a:txBody>
                  <a:tcPr/>
                </a:tc>
                <a:tc>
                  <a:txBody>
                    <a:bodyPr/>
                    <a:lstStyle/>
                    <a:p>
                      <a:pPr algn="ctr"/>
                      <a:r>
                        <a:rPr lang="en-US" sz="2000" dirty="0">
                          <a:latin typeface="+mj-lt"/>
                        </a:rPr>
                        <a:t>6.30</a:t>
                      </a:r>
                    </a:p>
                  </a:txBody>
                  <a:tcPr/>
                </a:tc>
                <a:tc>
                  <a:txBody>
                    <a:bodyPr/>
                    <a:lstStyle/>
                    <a:p>
                      <a:pPr algn="ctr"/>
                      <a:r>
                        <a:rPr lang="en-US" sz="2000" dirty="0">
                          <a:latin typeface="+mj-lt"/>
                        </a:rPr>
                        <a:t>6.61</a:t>
                      </a:r>
                    </a:p>
                  </a:txBody>
                  <a:tcPr/>
                </a:tc>
                <a:extLst>
                  <a:ext uri="{0D108BD9-81ED-4DB2-BD59-A6C34878D82A}">
                    <a16:rowId xmlns:a16="http://schemas.microsoft.com/office/drawing/2014/main" val="177175396"/>
                  </a:ext>
                </a:extLst>
              </a:tr>
              <a:tr h="353495">
                <a:tc>
                  <a:txBody>
                    <a:bodyPr/>
                    <a:lstStyle/>
                    <a:p>
                      <a:r>
                        <a:rPr lang="en-US" sz="2000" dirty="0">
                          <a:latin typeface="+mj-lt"/>
                        </a:rPr>
                        <a:t>PROMIS10 – Physical Health</a:t>
                      </a:r>
                    </a:p>
                  </a:txBody>
                  <a:tcPr/>
                </a:tc>
                <a:tc>
                  <a:txBody>
                    <a:bodyPr/>
                    <a:lstStyle/>
                    <a:p>
                      <a:pPr algn="ctr"/>
                      <a:r>
                        <a:rPr lang="en-US" sz="2000" dirty="0">
                          <a:latin typeface="+mj-lt"/>
                        </a:rPr>
                        <a:t>37.1</a:t>
                      </a:r>
                    </a:p>
                  </a:txBody>
                  <a:tcPr/>
                </a:tc>
                <a:tc>
                  <a:txBody>
                    <a:bodyPr/>
                    <a:lstStyle/>
                    <a:p>
                      <a:pPr algn="ctr"/>
                      <a:r>
                        <a:rPr lang="en-US" sz="2000" dirty="0">
                          <a:latin typeface="+mj-lt"/>
                        </a:rPr>
                        <a:t>36.7</a:t>
                      </a:r>
                    </a:p>
                  </a:txBody>
                  <a:tcPr/>
                </a:tc>
                <a:extLst>
                  <a:ext uri="{0D108BD9-81ED-4DB2-BD59-A6C34878D82A}">
                    <a16:rowId xmlns:a16="http://schemas.microsoft.com/office/drawing/2014/main" val="2406950204"/>
                  </a:ext>
                </a:extLst>
              </a:tr>
              <a:tr h="353495">
                <a:tc>
                  <a:txBody>
                    <a:bodyPr/>
                    <a:lstStyle/>
                    <a:p>
                      <a:r>
                        <a:rPr lang="en-US" sz="2000" dirty="0">
                          <a:latin typeface="+mj-lt"/>
                        </a:rPr>
                        <a:t>PROMIS10 – Mental Health</a:t>
                      </a:r>
                    </a:p>
                  </a:txBody>
                  <a:tcPr/>
                </a:tc>
                <a:tc>
                  <a:txBody>
                    <a:bodyPr/>
                    <a:lstStyle/>
                    <a:p>
                      <a:pPr algn="ctr"/>
                      <a:r>
                        <a:rPr lang="en-US" sz="2000">
                          <a:latin typeface="+mj-lt"/>
                        </a:rPr>
                        <a:t>40.9</a:t>
                      </a:r>
                      <a:endParaRPr lang="en-US" sz="2000" dirty="0">
                        <a:latin typeface="+mj-lt"/>
                      </a:endParaRPr>
                    </a:p>
                  </a:txBody>
                  <a:tcPr/>
                </a:tc>
                <a:tc>
                  <a:txBody>
                    <a:bodyPr/>
                    <a:lstStyle/>
                    <a:p>
                      <a:pPr algn="ctr"/>
                      <a:r>
                        <a:rPr lang="en-US" sz="2000" dirty="0">
                          <a:latin typeface="+mj-lt"/>
                        </a:rPr>
                        <a:t>38.9</a:t>
                      </a:r>
                    </a:p>
                  </a:txBody>
                  <a:tcPr/>
                </a:tc>
                <a:extLst>
                  <a:ext uri="{0D108BD9-81ED-4DB2-BD59-A6C34878D82A}">
                    <a16:rowId xmlns:a16="http://schemas.microsoft.com/office/drawing/2014/main" val="3306042937"/>
                  </a:ext>
                </a:extLst>
              </a:tr>
            </a:tbl>
          </a:graphicData>
        </a:graphic>
      </p:graphicFrame>
      <p:sp>
        <p:nvSpPr>
          <p:cNvPr id="8" name="TextBox 7">
            <a:extLst>
              <a:ext uri="{FF2B5EF4-FFF2-40B4-BE49-F238E27FC236}">
                <a16:creationId xmlns:a16="http://schemas.microsoft.com/office/drawing/2014/main" id="{913D2541-6598-533A-A51C-7BED08E5E583}"/>
              </a:ext>
            </a:extLst>
          </p:cNvPr>
          <p:cNvSpPr txBox="1"/>
          <p:nvPr/>
        </p:nvSpPr>
        <p:spPr>
          <a:xfrm>
            <a:off x="6311173" y="6128924"/>
            <a:ext cx="2241319" cy="307777"/>
          </a:xfrm>
          <a:prstGeom prst="rect">
            <a:avLst/>
          </a:prstGeom>
          <a:noFill/>
        </p:spPr>
        <p:txBody>
          <a:bodyPr wrap="none" rtlCol="0">
            <a:spAutoFit/>
          </a:bodyPr>
          <a:lstStyle/>
          <a:p>
            <a:r>
              <a:rPr lang="en-US" sz="1400" dirty="0"/>
              <a:t>BPI = Brief Pain Inventory</a:t>
            </a:r>
          </a:p>
        </p:txBody>
      </p:sp>
    </p:spTree>
    <p:extLst>
      <p:ext uri="{BB962C8B-B14F-4D97-AF65-F5344CB8AC3E}">
        <p14:creationId xmlns:p14="http://schemas.microsoft.com/office/powerpoint/2010/main" val="169035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0D1B5-61E0-551F-98CA-32431466C197}"/>
            </a:ext>
          </a:extLst>
        </p:cNvPr>
        <p:cNvGrpSpPr/>
        <p:nvPr/>
      </p:nvGrpSpPr>
      <p:grpSpPr>
        <a:xfrm>
          <a:off x="0" y="0"/>
          <a:ext cx="0" cy="0"/>
          <a:chOff x="0" y="0"/>
          <a:chExt cx="0" cy="0"/>
        </a:xfrm>
      </p:grpSpPr>
      <p:pic>
        <p:nvPicPr>
          <p:cNvPr id="7" name="Picture 6" descr="Chart, line chart&#10;&#10;Description automatically generated">
            <a:extLst>
              <a:ext uri="{FF2B5EF4-FFF2-40B4-BE49-F238E27FC236}">
                <a16:creationId xmlns:a16="http://schemas.microsoft.com/office/drawing/2014/main" id="{F58AF863-F41A-D552-3A7B-AAE0B9CF7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 y="914400"/>
            <a:ext cx="8001000" cy="5486411"/>
          </a:xfrm>
          <a:prstGeom prst="rect">
            <a:avLst/>
          </a:prstGeom>
        </p:spPr>
      </p:pic>
      <p:sp>
        <p:nvSpPr>
          <p:cNvPr id="2" name="Title 1">
            <a:extLst>
              <a:ext uri="{FF2B5EF4-FFF2-40B4-BE49-F238E27FC236}">
                <a16:creationId xmlns:a16="http://schemas.microsoft.com/office/drawing/2014/main" id="{22F3E697-0EEA-CD22-3C14-DA17FFAF8652}"/>
              </a:ext>
            </a:extLst>
          </p:cNvPr>
          <p:cNvSpPr>
            <a:spLocks noGrp="1"/>
          </p:cNvSpPr>
          <p:nvPr>
            <p:ph type="title"/>
          </p:nvPr>
        </p:nvSpPr>
        <p:spPr>
          <a:xfrm>
            <a:off x="457200" y="198438"/>
            <a:ext cx="8229600" cy="487362"/>
          </a:xfrm>
        </p:spPr>
        <p:txBody>
          <a:bodyPr/>
          <a:lstStyle/>
          <a:p>
            <a:pPr algn="ctr"/>
            <a:r>
              <a:rPr lang="en-US" sz="3200" b="1" cap="none" dirty="0">
                <a:latin typeface="+mn-lt"/>
              </a:rPr>
              <a:t> Results – BPI – Primary Outcome</a:t>
            </a:r>
          </a:p>
        </p:txBody>
      </p:sp>
      <p:sp>
        <p:nvSpPr>
          <p:cNvPr id="6" name="Slide Number Placeholder 5">
            <a:extLst>
              <a:ext uri="{FF2B5EF4-FFF2-40B4-BE49-F238E27FC236}">
                <a16:creationId xmlns:a16="http://schemas.microsoft.com/office/drawing/2014/main" id="{48882157-5E32-26CB-87DE-E30CB2C0314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829F25A-84D3-4F9E-BD6A-3ADD05BBF9F6}" type="slidenum">
              <a:rPr kumimoji="0" lang="en-US" altLang="en-US" sz="1000" b="0" i="0" u="none" strike="noStrike" kern="1200" cap="none" spc="0" normalizeH="0" baseline="0" noProof="0" smtClean="0">
                <a:ln>
                  <a:noFill/>
                </a:ln>
                <a:solidFill>
                  <a:prstClr val="white"/>
                </a:solidFill>
                <a:effectLst/>
                <a:uLnTx/>
                <a:uFillTx/>
                <a:latin typeface="Arial"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000" b="0" i="0" u="none" strike="noStrike" kern="1200" cap="none" spc="0" normalizeH="0" baseline="0" noProof="0">
              <a:ln>
                <a:noFill/>
              </a:ln>
              <a:solidFill>
                <a:prstClr val="white"/>
              </a:solidFill>
              <a:effectLst/>
              <a:uLnTx/>
              <a:uFillTx/>
              <a:latin typeface="Arial" charset="0"/>
              <a:ea typeface="ヒラギノ角ゴ Pro W3" pitchFamily="1" charset="-128"/>
              <a:cs typeface="+mn-cs"/>
            </a:endParaRPr>
          </a:p>
        </p:txBody>
      </p:sp>
      <p:sp>
        <p:nvSpPr>
          <p:cNvPr id="8" name="TextBox 7">
            <a:extLst>
              <a:ext uri="{FF2B5EF4-FFF2-40B4-BE49-F238E27FC236}">
                <a16:creationId xmlns:a16="http://schemas.microsoft.com/office/drawing/2014/main" id="{843667BC-47F7-B3C5-7081-5C859A10DC97}"/>
              </a:ext>
            </a:extLst>
          </p:cNvPr>
          <p:cNvSpPr txBox="1"/>
          <p:nvPr/>
        </p:nvSpPr>
        <p:spPr>
          <a:xfrm>
            <a:off x="1378857" y="4495800"/>
            <a:ext cx="3341171"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Between Group Difference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-0.01 (p=0.847)</a:t>
            </a:r>
            <a:endParaRPr kumimoji="0" lang="en-US" sz="2000" b="0" i="0" u="none" strike="noStrike" kern="1200" cap="none" spc="0" normalizeH="0" baseline="0" noProof="0" dirty="0">
              <a:ln>
                <a:noFill/>
              </a:ln>
              <a:solidFill>
                <a:prstClr val="black"/>
              </a:solidFill>
              <a:effectLst/>
              <a:uLnTx/>
              <a:uFillTx/>
              <a:latin typeface="Arial" charset="0"/>
              <a:ea typeface="ヒラギノ角ゴ Pro W3" pitchFamily="1" charset="-128"/>
              <a:cs typeface="+mn-cs"/>
            </a:endParaRPr>
          </a:p>
        </p:txBody>
      </p:sp>
      <p:sp>
        <p:nvSpPr>
          <p:cNvPr id="4" name="TextBox 3">
            <a:extLst>
              <a:ext uri="{FF2B5EF4-FFF2-40B4-BE49-F238E27FC236}">
                <a16:creationId xmlns:a16="http://schemas.microsoft.com/office/drawing/2014/main" id="{05C7E9B9-7A7C-F1DD-1D32-E608640F4487}"/>
              </a:ext>
            </a:extLst>
          </p:cNvPr>
          <p:cNvSpPr txBox="1"/>
          <p:nvPr/>
        </p:nvSpPr>
        <p:spPr>
          <a:xfrm>
            <a:off x="5327261" y="4495800"/>
            <a:ext cx="3270639"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Between Group Difference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-0.12 (p=0.160)</a:t>
            </a:r>
            <a:endParaRPr kumimoji="0" lang="en-US" sz="2000" b="0" i="0" u="none" strike="noStrike" kern="1200" cap="none" spc="0" normalizeH="0" baseline="0" noProof="0" dirty="0">
              <a:ln>
                <a:noFill/>
              </a:ln>
              <a:solidFill>
                <a:prstClr val="black"/>
              </a:solidFill>
              <a:effectLst/>
              <a:uLnTx/>
              <a:uFillTx/>
              <a:latin typeface="Arial" charset="0"/>
              <a:ea typeface="ヒラギノ角ゴ Pro W3" pitchFamily="1" charset="-128"/>
              <a:cs typeface="+mn-cs"/>
            </a:endParaRPr>
          </a:p>
        </p:txBody>
      </p:sp>
    </p:spTree>
    <p:extLst>
      <p:ext uri="{BB962C8B-B14F-4D97-AF65-F5344CB8AC3E}">
        <p14:creationId xmlns:p14="http://schemas.microsoft.com/office/powerpoint/2010/main" val="3409094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926DE-AD7D-8028-4542-66ABEB9F19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950DC7-68E8-7643-2AB7-CDE06E33B70B}"/>
              </a:ext>
            </a:extLst>
          </p:cNvPr>
          <p:cNvSpPr>
            <a:spLocks noGrp="1"/>
          </p:cNvSpPr>
          <p:nvPr>
            <p:ph type="title"/>
          </p:nvPr>
        </p:nvSpPr>
        <p:spPr>
          <a:xfrm>
            <a:off x="762000" y="198354"/>
            <a:ext cx="8229600" cy="487362"/>
          </a:xfrm>
        </p:spPr>
        <p:txBody>
          <a:bodyPr/>
          <a:lstStyle/>
          <a:p>
            <a:pPr algn="ctr"/>
            <a:r>
              <a:rPr lang="en-US" sz="3200" b="1" cap="none" dirty="0">
                <a:latin typeface="+mn-lt"/>
              </a:rPr>
              <a:t> Results – Patient Global Impression of Change</a:t>
            </a:r>
          </a:p>
        </p:txBody>
      </p:sp>
      <p:sp>
        <p:nvSpPr>
          <p:cNvPr id="6" name="Slide Number Placeholder 5">
            <a:extLst>
              <a:ext uri="{FF2B5EF4-FFF2-40B4-BE49-F238E27FC236}">
                <a16:creationId xmlns:a16="http://schemas.microsoft.com/office/drawing/2014/main" id="{2D0F4455-789F-9347-BF8F-87C79A9CC5F8}"/>
              </a:ext>
            </a:extLst>
          </p:cNvPr>
          <p:cNvSpPr>
            <a:spLocks noGrp="1"/>
          </p:cNvSpPr>
          <p:nvPr>
            <p:ph type="sldNum" sz="quarter" idx="12"/>
          </p:nvPr>
        </p:nvSpPr>
        <p:spPr/>
        <p:txBody>
          <a:bodyPr/>
          <a:lstStyle/>
          <a:p>
            <a:fld id="{A829F25A-84D3-4F9E-BD6A-3ADD05BBF9F6}" type="slidenum">
              <a:rPr lang="en-US" altLang="en-US" smtClean="0"/>
              <a:pPr/>
              <a:t>16</a:t>
            </a:fld>
            <a:endParaRPr lang="en-US" altLang="en-US"/>
          </a:p>
        </p:txBody>
      </p:sp>
      <p:graphicFrame>
        <p:nvGraphicFramePr>
          <p:cNvPr id="5" name="Table 4">
            <a:extLst>
              <a:ext uri="{FF2B5EF4-FFF2-40B4-BE49-F238E27FC236}">
                <a16:creationId xmlns:a16="http://schemas.microsoft.com/office/drawing/2014/main" id="{CC6CAEBB-8DF7-8C14-813F-05A9ADC5E0A4}"/>
              </a:ext>
            </a:extLst>
          </p:cNvPr>
          <p:cNvGraphicFramePr>
            <a:graphicFrameLocks noGrp="1"/>
          </p:cNvGraphicFramePr>
          <p:nvPr/>
        </p:nvGraphicFramePr>
        <p:xfrm>
          <a:off x="317828" y="1066801"/>
          <a:ext cx="8597572" cy="4370499"/>
        </p:xfrm>
        <a:graphic>
          <a:graphicData uri="http://schemas.openxmlformats.org/drawingml/2006/table">
            <a:tbl>
              <a:tblPr firstRow="1" bandRow="1"/>
              <a:tblGrid>
                <a:gridCol w="2501572">
                  <a:extLst>
                    <a:ext uri="{9D8B030D-6E8A-4147-A177-3AD203B41FA5}">
                      <a16:colId xmlns:a16="http://schemas.microsoft.com/office/drawing/2014/main" val="2470038016"/>
                    </a:ext>
                  </a:extLst>
                </a:gridCol>
                <a:gridCol w="1752600">
                  <a:extLst>
                    <a:ext uri="{9D8B030D-6E8A-4147-A177-3AD203B41FA5}">
                      <a16:colId xmlns:a16="http://schemas.microsoft.com/office/drawing/2014/main" val="1192749746"/>
                    </a:ext>
                  </a:extLst>
                </a:gridCol>
                <a:gridCol w="1676400">
                  <a:extLst>
                    <a:ext uri="{9D8B030D-6E8A-4147-A177-3AD203B41FA5}">
                      <a16:colId xmlns:a16="http://schemas.microsoft.com/office/drawing/2014/main" val="4049336681"/>
                    </a:ext>
                  </a:extLst>
                </a:gridCol>
                <a:gridCol w="2667000">
                  <a:extLst>
                    <a:ext uri="{9D8B030D-6E8A-4147-A177-3AD203B41FA5}">
                      <a16:colId xmlns:a16="http://schemas.microsoft.com/office/drawing/2014/main" val="1255285210"/>
                    </a:ext>
                  </a:extLst>
                </a:gridCol>
              </a:tblGrid>
              <a:tr h="1176859">
                <a:tc>
                  <a:txBody>
                    <a:bodyPr/>
                    <a:lstStyle>
                      <a:lvl1pPr marL="0" algn="l" defTabSz="457200" rtl="0" eaLnBrk="1" latinLnBrk="0" hangingPunct="1">
                        <a:defRPr sz="1800" b="1" kern="1200">
                          <a:solidFill>
                            <a:schemeClr val="lt1"/>
                          </a:solidFill>
                          <a:latin typeface="Georgia"/>
                        </a:defRPr>
                      </a:lvl1pPr>
                      <a:lvl2pPr marL="457200" algn="l" defTabSz="457200" rtl="0" eaLnBrk="1" latinLnBrk="0" hangingPunct="1">
                        <a:defRPr sz="1800" b="1" kern="1200">
                          <a:solidFill>
                            <a:schemeClr val="lt1"/>
                          </a:solidFill>
                          <a:latin typeface="Georgia"/>
                        </a:defRPr>
                      </a:lvl2pPr>
                      <a:lvl3pPr marL="914400" algn="l" defTabSz="457200" rtl="0" eaLnBrk="1" latinLnBrk="0" hangingPunct="1">
                        <a:defRPr sz="1800" b="1" kern="1200">
                          <a:solidFill>
                            <a:schemeClr val="lt1"/>
                          </a:solidFill>
                          <a:latin typeface="Georgia"/>
                        </a:defRPr>
                      </a:lvl3pPr>
                      <a:lvl4pPr marL="1371600" algn="l" defTabSz="457200" rtl="0" eaLnBrk="1" latinLnBrk="0" hangingPunct="1">
                        <a:defRPr sz="1800" b="1" kern="1200">
                          <a:solidFill>
                            <a:schemeClr val="lt1"/>
                          </a:solidFill>
                          <a:latin typeface="Georgia"/>
                        </a:defRPr>
                      </a:lvl4pPr>
                      <a:lvl5pPr marL="1828800" algn="l" defTabSz="457200" rtl="0" eaLnBrk="1" latinLnBrk="0" hangingPunct="1">
                        <a:defRPr sz="1800" b="1" kern="1200">
                          <a:solidFill>
                            <a:schemeClr val="lt1"/>
                          </a:solidFill>
                          <a:latin typeface="Georgia"/>
                        </a:defRPr>
                      </a:lvl5pPr>
                      <a:lvl6pPr marL="2286000" algn="l" defTabSz="457200" rtl="0" eaLnBrk="1" latinLnBrk="0" hangingPunct="1">
                        <a:defRPr sz="1800" b="1" kern="1200">
                          <a:solidFill>
                            <a:schemeClr val="lt1"/>
                          </a:solidFill>
                          <a:latin typeface="Georgia"/>
                        </a:defRPr>
                      </a:lvl6pPr>
                      <a:lvl7pPr marL="2743200" algn="l" defTabSz="457200" rtl="0" eaLnBrk="1" latinLnBrk="0" hangingPunct="1">
                        <a:defRPr sz="1800" b="1" kern="1200">
                          <a:solidFill>
                            <a:schemeClr val="lt1"/>
                          </a:solidFill>
                          <a:latin typeface="Georgia"/>
                        </a:defRPr>
                      </a:lvl7pPr>
                      <a:lvl8pPr marL="3200400" algn="l" defTabSz="457200" rtl="0" eaLnBrk="1" latinLnBrk="0" hangingPunct="1">
                        <a:defRPr sz="1800" b="1" kern="1200">
                          <a:solidFill>
                            <a:schemeClr val="lt1"/>
                          </a:solidFill>
                          <a:latin typeface="Georgia"/>
                        </a:defRPr>
                      </a:lvl8pPr>
                      <a:lvl9pPr marL="3657600" algn="l" defTabSz="457200" rtl="0" eaLnBrk="1" latinLnBrk="0" hangingPunct="1">
                        <a:defRPr sz="1800" b="1" kern="1200">
                          <a:solidFill>
                            <a:schemeClr val="lt1"/>
                          </a:solidFill>
                          <a:latin typeface="Georgia"/>
                        </a:defRPr>
                      </a:lvl9pPr>
                    </a:lstStyle>
                    <a:p>
                      <a:endParaRPr lang="en-US" sz="2000" dirty="0">
                        <a:latin typeface="+mj-lt"/>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67FCC"/>
                    </a:solidFill>
                  </a:tcPr>
                </a:tc>
                <a:tc>
                  <a:txBody>
                    <a:bodyPr/>
                    <a:lstStyle>
                      <a:lvl1pPr marL="0" algn="l" defTabSz="457200" rtl="0" eaLnBrk="1" latinLnBrk="0" hangingPunct="1">
                        <a:defRPr sz="1800" b="1" kern="1200">
                          <a:solidFill>
                            <a:schemeClr val="lt1"/>
                          </a:solidFill>
                          <a:latin typeface="Georgia"/>
                        </a:defRPr>
                      </a:lvl1pPr>
                      <a:lvl2pPr marL="457200" algn="l" defTabSz="457200" rtl="0" eaLnBrk="1" latinLnBrk="0" hangingPunct="1">
                        <a:defRPr sz="1800" b="1" kern="1200">
                          <a:solidFill>
                            <a:schemeClr val="lt1"/>
                          </a:solidFill>
                          <a:latin typeface="Georgia"/>
                        </a:defRPr>
                      </a:lvl2pPr>
                      <a:lvl3pPr marL="914400" algn="l" defTabSz="457200" rtl="0" eaLnBrk="1" latinLnBrk="0" hangingPunct="1">
                        <a:defRPr sz="1800" b="1" kern="1200">
                          <a:solidFill>
                            <a:schemeClr val="lt1"/>
                          </a:solidFill>
                          <a:latin typeface="Georgia"/>
                        </a:defRPr>
                      </a:lvl3pPr>
                      <a:lvl4pPr marL="1371600" algn="l" defTabSz="457200" rtl="0" eaLnBrk="1" latinLnBrk="0" hangingPunct="1">
                        <a:defRPr sz="1800" b="1" kern="1200">
                          <a:solidFill>
                            <a:schemeClr val="lt1"/>
                          </a:solidFill>
                          <a:latin typeface="Georgia"/>
                        </a:defRPr>
                      </a:lvl4pPr>
                      <a:lvl5pPr marL="1828800" algn="l" defTabSz="457200" rtl="0" eaLnBrk="1" latinLnBrk="0" hangingPunct="1">
                        <a:defRPr sz="1800" b="1" kern="1200">
                          <a:solidFill>
                            <a:schemeClr val="lt1"/>
                          </a:solidFill>
                          <a:latin typeface="Georgia"/>
                        </a:defRPr>
                      </a:lvl5pPr>
                      <a:lvl6pPr marL="2286000" algn="l" defTabSz="457200" rtl="0" eaLnBrk="1" latinLnBrk="0" hangingPunct="1">
                        <a:defRPr sz="1800" b="1" kern="1200">
                          <a:solidFill>
                            <a:schemeClr val="lt1"/>
                          </a:solidFill>
                          <a:latin typeface="Georgia"/>
                        </a:defRPr>
                      </a:lvl6pPr>
                      <a:lvl7pPr marL="2743200" algn="l" defTabSz="457200" rtl="0" eaLnBrk="1" latinLnBrk="0" hangingPunct="1">
                        <a:defRPr sz="1800" b="1" kern="1200">
                          <a:solidFill>
                            <a:schemeClr val="lt1"/>
                          </a:solidFill>
                          <a:latin typeface="Georgia"/>
                        </a:defRPr>
                      </a:lvl7pPr>
                      <a:lvl8pPr marL="3200400" algn="l" defTabSz="457200" rtl="0" eaLnBrk="1" latinLnBrk="0" hangingPunct="1">
                        <a:defRPr sz="1800" b="1" kern="1200">
                          <a:solidFill>
                            <a:schemeClr val="lt1"/>
                          </a:solidFill>
                          <a:latin typeface="Georgia"/>
                        </a:defRPr>
                      </a:lvl8pPr>
                      <a:lvl9pPr marL="3657600" algn="l" defTabSz="457200" rtl="0" eaLnBrk="1" latinLnBrk="0" hangingPunct="1">
                        <a:defRPr sz="1800" b="1" kern="1200">
                          <a:solidFill>
                            <a:schemeClr val="lt1"/>
                          </a:solidFill>
                          <a:latin typeface="Georgia"/>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latin typeface="+mj-lt"/>
                        </a:rPr>
                        <a:t>PD Arm</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latin typeface="+mj-lt"/>
                        </a:rPr>
                        <a:t>Absolute % Improvement at 6M</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67FCC"/>
                    </a:solidFill>
                  </a:tcPr>
                </a:tc>
                <a:tc>
                  <a:txBody>
                    <a:bodyPr/>
                    <a:lstStyle>
                      <a:lvl1pPr marL="0" algn="l" defTabSz="457200" rtl="0" eaLnBrk="1" latinLnBrk="0" hangingPunct="1">
                        <a:defRPr sz="1800" b="1" kern="1200">
                          <a:solidFill>
                            <a:schemeClr val="lt1"/>
                          </a:solidFill>
                          <a:latin typeface="Georgia"/>
                        </a:defRPr>
                      </a:lvl1pPr>
                      <a:lvl2pPr marL="457200" algn="l" defTabSz="457200" rtl="0" eaLnBrk="1" latinLnBrk="0" hangingPunct="1">
                        <a:defRPr sz="1800" b="1" kern="1200">
                          <a:solidFill>
                            <a:schemeClr val="lt1"/>
                          </a:solidFill>
                          <a:latin typeface="Georgia"/>
                        </a:defRPr>
                      </a:lvl2pPr>
                      <a:lvl3pPr marL="914400" algn="l" defTabSz="457200" rtl="0" eaLnBrk="1" latinLnBrk="0" hangingPunct="1">
                        <a:defRPr sz="1800" b="1" kern="1200">
                          <a:solidFill>
                            <a:schemeClr val="lt1"/>
                          </a:solidFill>
                          <a:latin typeface="Georgia"/>
                        </a:defRPr>
                      </a:lvl3pPr>
                      <a:lvl4pPr marL="1371600" algn="l" defTabSz="457200" rtl="0" eaLnBrk="1" latinLnBrk="0" hangingPunct="1">
                        <a:defRPr sz="1800" b="1" kern="1200">
                          <a:solidFill>
                            <a:schemeClr val="lt1"/>
                          </a:solidFill>
                          <a:latin typeface="Georgia"/>
                        </a:defRPr>
                      </a:lvl4pPr>
                      <a:lvl5pPr marL="1828800" algn="l" defTabSz="457200" rtl="0" eaLnBrk="1" latinLnBrk="0" hangingPunct="1">
                        <a:defRPr sz="1800" b="1" kern="1200">
                          <a:solidFill>
                            <a:schemeClr val="lt1"/>
                          </a:solidFill>
                          <a:latin typeface="Georgia"/>
                        </a:defRPr>
                      </a:lvl5pPr>
                      <a:lvl6pPr marL="2286000" algn="l" defTabSz="457200" rtl="0" eaLnBrk="1" latinLnBrk="0" hangingPunct="1">
                        <a:defRPr sz="1800" b="1" kern="1200">
                          <a:solidFill>
                            <a:schemeClr val="lt1"/>
                          </a:solidFill>
                          <a:latin typeface="Georgia"/>
                        </a:defRPr>
                      </a:lvl6pPr>
                      <a:lvl7pPr marL="2743200" algn="l" defTabSz="457200" rtl="0" eaLnBrk="1" latinLnBrk="0" hangingPunct="1">
                        <a:defRPr sz="1800" b="1" kern="1200">
                          <a:solidFill>
                            <a:schemeClr val="lt1"/>
                          </a:solidFill>
                          <a:latin typeface="Georgia"/>
                        </a:defRPr>
                      </a:lvl7pPr>
                      <a:lvl8pPr marL="3200400" algn="l" defTabSz="457200" rtl="0" eaLnBrk="1" latinLnBrk="0" hangingPunct="1">
                        <a:defRPr sz="1800" b="1" kern="1200">
                          <a:solidFill>
                            <a:schemeClr val="lt1"/>
                          </a:solidFill>
                          <a:latin typeface="Georgia"/>
                        </a:defRPr>
                      </a:lvl8pPr>
                      <a:lvl9pPr marL="3657600" algn="l" defTabSz="457200" rtl="0" eaLnBrk="1" latinLnBrk="0" hangingPunct="1">
                        <a:defRPr sz="1800" b="1" kern="1200">
                          <a:solidFill>
                            <a:schemeClr val="lt1"/>
                          </a:solidFill>
                          <a:latin typeface="Georgia"/>
                        </a:defRPr>
                      </a:lvl9pPr>
                    </a:lstStyle>
                    <a:p>
                      <a:pPr algn="ctr"/>
                      <a:r>
                        <a:rPr lang="en-US" sz="2000" dirty="0">
                          <a:latin typeface="+mj-lt"/>
                        </a:rPr>
                        <a:t>PD/SC Arm</a:t>
                      </a:r>
                    </a:p>
                    <a:p>
                      <a:pPr algn="ctr"/>
                      <a:r>
                        <a:rPr lang="en-US" sz="2000" dirty="0">
                          <a:latin typeface="+mj-lt"/>
                        </a:rPr>
                        <a:t>Absolute % Improvement at 6M</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67FCC"/>
                    </a:solidFill>
                  </a:tcPr>
                </a:tc>
                <a:tc>
                  <a:txBody>
                    <a:bodyPr/>
                    <a:lstStyle>
                      <a:lvl1pPr marL="0" algn="l" defTabSz="457200" rtl="0" eaLnBrk="1" latinLnBrk="0" hangingPunct="1">
                        <a:defRPr sz="1800" b="1" kern="1200">
                          <a:solidFill>
                            <a:schemeClr val="lt1"/>
                          </a:solidFill>
                          <a:latin typeface="Georgia"/>
                        </a:defRPr>
                      </a:lvl1pPr>
                      <a:lvl2pPr marL="457200" algn="l" defTabSz="457200" rtl="0" eaLnBrk="1" latinLnBrk="0" hangingPunct="1">
                        <a:defRPr sz="1800" b="1" kern="1200">
                          <a:solidFill>
                            <a:schemeClr val="lt1"/>
                          </a:solidFill>
                          <a:latin typeface="Georgia"/>
                        </a:defRPr>
                      </a:lvl2pPr>
                      <a:lvl3pPr marL="914400" algn="l" defTabSz="457200" rtl="0" eaLnBrk="1" latinLnBrk="0" hangingPunct="1">
                        <a:defRPr sz="1800" b="1" kern="1200">
                          <a:solidFill>
                            <a:schemeClr val="lt1"/>
                          </a:solidFill>
                          <a:latin typeface="Georgia"/>
                        </a:defRPr>
                      </a:lvl3pPr>
                      <a:lvl4pPr marL="1371600" algn="l" defTabSz="457200" rtl="0" eaLnBrk="1" latinLnBrk="0" hangingPunct="1">
                        <a:defRPr sz="1800" b="1" kern="1200">
                          <a:solidFill>
                            <a:schemeClr val="lt1"/>
                          </a:solidFill>
                          <a:latin typeface="Georgia"/>
                        </a:defRPr>
                      </a:lvl4pPr>
                      <a:lvl5pPr marL="1828800" algn="l" defTabSz="457200" rtl="0" eaLnBrk="1" latinLnBrk="0" hangingPunct="1">
                        <a:defRPr sz="1800" b="1" kern="1200">
                          <a:solidFill>
                            <a:schemeClr val="lt1"/>
                          </a:solidFill>
                          <a:latin typeface="Georgia"/>
                        </a:defRPr>
                      </a:lvl5pPr>
                      <a:lvl6pPr marL="2286000" algn="l" defTabSz="457200" rtl="0" eaLnBrk="1" latinLnBrk="0" hangingPunct="1">
                        <a:defRPr sz="1800" b="1" kern="1200">
                          <a:solidFill>
                            <a:schemeClr val="lt1"/>
                          </a:solidFill>
                          <a:latin typeface="Georgia"/>
                        </a:defRPr>
                      </a:lvl6pPr>
                      <a:lvl7pPr marL="2743200" algn="l" defTabSz="457200" rtl="0" eaLnBrk="1" latinLnBrk="0" hangingPunct="1">
                        <a:defRPr sz="1800" b="1" kern="1200">
                          <a:solidFill>
                            <a:schemeClr val="lt1"/>
                          </a:solidFill>
                          <a:latin typeface="Georgia"/>
                        </a:defRPr>
                      </a:lvl7pPr>
                      <a:lvl8pPr marL="3200400" algn="l" defTabSz="457200" rtl="0" eaLnBrk="1" latinLnBrk="0" hangingPunct="1">
                        <a:defRPr sz="1800" b="1" kern="1200">
                          <a:solidFill>
                            <a:schemeClr val="lt1"/>
                          </a:solidFill>
                          <a:latin typeface="Georgia"/>
                        </a:defRPr>
                      </a:lvl8pPr>
                      <a:lvl9pPr marL="3657600" algn="l" defTabSz="457200" rtl="0" eaLnBrk="1" latinLnBrk="0" hangingPunct="1">
                        <a:defRPr sz="1800" b="1" kern="1200">
                          <a:solidFill>
                            <a:schemeClr val="lt1"/>
                          </a:solidFill>
                          <a:latin typeface="Georgia"/>
                        </a:defRPr>
                      </a:lvl9pPr>
                    </a:lstStyle>
                    <a:p>
                      <a:pPr algn="ctr"/>
                      <a:r>
                        <a:rPr lang="en-US" sz="2000" dirty="0">
                          <a:latin typeface="+mj-lt"/>
                        </a:rPr>
                        <a:t>Between Group Differences – Additional % with Improvement in PD/SC Arm (Adjusted)</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67FCC"/>
                    </a:solidFill>
                  </a:tcPr>
                </a:tc>
                <a:extLst>
                  <a:ext uri="{0D108BD9-81ED-4DB2-BD59-A6C34878D82A}">
                    <a16:rowId xmlns:a16="http://schemas.microsoft.com/office/drawing/2014/main" val="1577370354"/>
                  </a:ext>
                </a:extLst>
              </a:tr>
              <a:tr h="578230">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r>
                        <a:rPr lang="en-US" sz="2000">
                          <a:latin typeface="+mj-lt"/>
                        </a:rPr>
                        <a:t>PGIC – Pain</a:t>
                      </a:r>
                    </a:p>
                  </a:txBody>
                  <a:tcPr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67FCC">
                        <a:tint val="40000"/>
                      </a:srgbClr>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pPr algn="ctr"/>
                      <a:r>
                        <a:rPr lang="en-US" sz="2000">
                          <a:latin typeface="+mj-lt"/>
                        </a:rPr>
                        <a:t>49%</a:t>
                      </a:r>
                    </a:p>
                  </a:txBody>
                  <a:tcPr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67FCC">
                        <a:tint val="40000"/>
                      </a:srgbClr>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pPr algn="ctr"/>
                      <a:r>
                        <a:rPr lang="en-US" sz="2000" dirty="0">
                          <a:latin typeface="+mj-lt"/>
                        </a:rPr>
                        <a:t>54%</a:t>
                      </a:r>
                    </a:p>
                  </a:txBody>
                  <a:tcPr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67FCC">
                        <a:tint val="40000"/>
                      </a:srgbClr>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pPr algn="ctr"/>
                      <a:r>
                        <a:rPr lang="en-US" sz="2000" dirty="0">
                          <a:latin typeface="+mn-lt"/>
                        </a:rPr>
                        <a:t>+11% (p&lt;0.001)</a:t>
                      </a:r>
                    </a:p>
                  </a:txBody>
                  <a:tcPr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67FCC">
                        <a:tint val="40000"/>
                      </a:srgbClr>
                    </a:solidFill>
                  </a:tcPr>
                </a:tc>
                <a:extLst>
                  <a:ext uri="{0D108BD9-81ED-4DB2-BD59-A6C34878D82A}">
                    <a16:rowId xmlns:a16="http://schemas.microsoft.com/office/drawing/2014/main" val="4004343591"/>
                  </a:ext>
                </a:extLst>
              </a:tr>
              <a:tr h="686650">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latin typeface="+mj-lt"/>
                        </a:rPr>
                        <a:t>PGIC – Mental Health</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67FCC">
                        <a:tint val="20000"/>
                      </a:srgbClr>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pPr algn="ctr"/>
                      <a:r>
                        <a:rPr lang="en-US" sz="2000" dirty="0">
                          <a:latin typeface="+mj-lt"/>
                        </a:rPr>
                        <a:t>28%</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67FCC">
                        <a:tint val="20000"/>
                      </a:srgbClr>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pPr algn="ctr"/>
                      <a:r>
                        <a:rPr lang="en-US" sz="2000">
                          <a:latin typeface="+mj-lt"/>
                        </a:rPr>
                        <a:t>44%</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67FCC">
                        <a:tint val="20000"/>
                      </a:srgbClr>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pPr algn="ctr"/>
                      <a:r>
                        <a:rPr lang="en-US" sz="2000" dirty="0">
                          <a:latin typeface="+mn-lt"/>
                        </a:rPr>
                        <a:t>+24% (</a:t>
                      </a:r>
                      <a:r>
                        <a:rPr lang="en-US" sz="2000" kern="1200" dirty="0">
                          <a:solidFill>
                            <a:schemeClr val="dk1"/>
                          </a:solidFill>
                          <a:latin typeface="+mn-lt"/>
                          <a:ea typeface="+mn-ea"/>
                          <a:cs typeface="+mn-cs"/>
                        </a:rPr>
                        <a:t>p&lt;0.001</a:t>
                      </a:r>
                      <a:r>
                        <a:rPr lang="en-US" sz="2000" dirty="0">
                          <a:latin typeface="+mn-lt"/>
                        </a:rPr>
                        <a:t> )</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67FCC">
                        <a:tint val="20000"/>
                      </a:srgbClr>
                    </a:solidFill>
                  </a:tcPr>
                </a:tc>
                <a:extLst>
                  <a:ext uri="{0D108BD9-81ED-4DB2-BD59-A6C34878D82A}">
                    <a16:rowId xmlns:a16="http://schemas.microsoft.com/office/drawing/2014/main" val="2018590261"/>
                  </a:ext>
                </a:extLst>
              </a:tr>
              <a:tr h="698733">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r>
                        <a:rPr lang="en-US" sz="2000">
                          <a:latin typeface="+mj-lt"/>
                        </a:rPr>
                        <a:t>PGIC – Fatigue</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67FCC">
                        <a:tint val="40000"/>
                      </a:srgbClr>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pPr algn="ctr"/>
                      <a:r>
                        <a:rPr lang="en-US" sz="2000">
                          <a:latin typeface="+mj-lt"/>
                        </a:rPr>
                        <a:t>26%</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67FCC">
                        <a:tint val="40000"/>
                      </a:srgbClr>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pPr algn="ctr"/>
                      <a:r>
                        <a:rPr lang="en-US" sz="2000">
                          <a:latin typeface="+mj-lt"/>
                        </a:rPr>
                        <a:t>35%</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67FCC">
                        <a:tint val="40000"/>
                      </a:srgbClr>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pPr algn="ctr"/>
                      <a:r>
                        <a:rPr lang="en-US" sz="2000" dirty="0">
                          <a:latin typeface="+mn-lt"/>
                        </a:rPr>
                        <a:t>+28% (</a:t>
                      </a:r>
                      <a:r>
                        <a:rPr lang="en-US" sz="2000" kern="1200" dirty="0">
                          <a:solidFill>
                            <a:schemeClr val="dk1"/>
                          </a:solidFill>
                          <a:latin typeface="+mn-lt"/>
                          <a:ea typeface="+mn-ea"/>
                          <a:cs typeface="+mn-cs"/>
                        </a:rPr>
                        <a:t>p&lt;0.001</a:t>
                      </a:r>
                      <a:r>
                        <a:rPr lang="en-US" sz="2000" dirty="0">
                          <a:latin typeface="+mn-lt"/>
                        </a:rPr>
                        <a:t>)</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67FCC">
                        <a:tint val="40000"/>
                      </a:srgbClr>
                    </a:solidFill>
                  </a:tcPr>
                </a:tc>
                <a:extLst>
                  <a:ext uri="{0D108BD9-81ED-4DB2-BD59-A6C34878D82A}">
                    <a16:rowId xmlns:a16="http://schemas.microsoft.com/office/drawing/2014/main" val="4168170539"/>
                  </a:ext>
                </a:extLst>
              </a:tr>
              <a:tr h="791446">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r>
                        <a:rPr lang="en-US" sz="2000">
                          <a:latin typeface="+mj-lt"/>
                        </a:rPr>
                        <a:t>PGIC – Well-being</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67FCC">
                        <a:tint val="20000"/>
                      </a:srgbClr>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pPr algn="ctr"/>
                      <a:r>
                        <a:rPr lang="en-US" sz="2000" dirty="0">
                          <a:latin typeface="+mj-lt"/>
                        </a:rPr>
                        <a:t>40%</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67FCC">
                        <a:tint val="20000"/>
                      </a:srgbClr>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pPr algn="ctr"/>
                      <a:r>
                        <a:rPr lang="en-US" sz="2000" dirty="0">
                          <a:latin typeface="+mj-lt"/>
                        </a:rPr>
                        <a:t>53%</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467FCC">
                        <a:tint val="20000"/>
                      </a:srgbClr>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pPr algn="ctr"/>
                      <a:r>
                        <a:rPr lang="en-US" sz="2000" dirty="0">
                          <a:latin typeface="+mn-lt"/>
                        </a:rPr>
                        <a:t>+27% (</a:t>
                      </a:r>
                      <a:r>
                        <a:rPr lang="en-US" sz="2000" kern="1200" dirty="0">
                          <a:solidFill>
                            <a:schemeClr val="dk1"/>
                          </a:solidFill>
                          <a:latin typeface="+mn-lt"/>
                          <a:ea typeface="+mn-ea"/>
                          <a:cs typeface="+mn-cs"/>
                        </a:rPr>
                        <a:t>p&lt;0.001</a:t>
                      </a:r>
                      <a:r>
                        <a:rPr lang="en-US" sz="2000" dirty="0">
                          <a:latin typeface="+mn-lt"/>
                        </a:rPr>
                        <a:t>)</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467FCC">
                        <a:tint val="20000"/>
                      </a:srgbClr>
                    </a:solidFill>
                  </a:tcPr>
                </a:tc>
                <a:extLst>
                  <a:ext uri="{0D108BD9-81ED-4DB2-BD59-A6C34878D82A}">
                    <a16:rowId xmlns:a16="http://schemas.microsoft.com/office/drawing/2014/main" val="2267987995"/>
                  </a:ext>
                </a:extLst>
              </a:tr>
            </a:tbl>
          </a:graphicData>
        </a:graphic>
      </p:graphicFrame>
      <p:sp>
        <p:nvSpPr>
          <p:cNvPr id="9" name="TextBox 8">
            <a:extLst>
              <a:ext uri="{FF2B5EF4-FFF2-40B4-BE49-F238E27FC236}">
                <a16:creationId xmlns:a16="http://schemas.microsoft.com/office/drawing/2014/main" id="{70CF820A-FAD4-CD0C-6465-824524D4441F}"/>
              </a:ext>
            </a:extLst>
          </p:cNvPr>
          <p:cNvSpPr txBox="1"/>
          <p:nvPr/>
        </p:nvSpPr>
        <p:spPr>
          <a:xfrm>
            <a:off x="328864" y="5495219"/>
            <a:ext cx="8666747" cy="646331"/>
          </a:xfrm>
          <a:prstGeom prst="rect">
            <a:avLst/>
          </a:prstGeom>
          <a:noFill/>
        </p:spPr>
        <p:txBody>
          <a:bodyPr wrap="square">
            <a:spAutoFit/>
          </a:bodyPr>
          <a:lstStyle/>
          <a:p>
            <a:pPr>
              <a:spcAft>
                <a:spcPts val="300"/>
              </a:spcAft>
            </a:pPr>
            <a:r>
              <a:rPr lang="en-US" sz="1800" dirty="0"/>
              <a:t>PGIC = </a:t>
            </a:r>
            <a:r>
              <a:rPr lang="en-US" sz="1800" b="1" dirty="0"/>
              <a:t>“</a:t>
            </a:r>
            <a:r>
              <a:rPr lang="en-US" sz="1800" i="1" dirty="0">
                <a:effectLst/>
                <a:latin typeface="Arial" panose="020B0604020202020204" pitchFamily="34" charset="0"/>
                <a:ea typeface="Calibri" panose="020F0502020204030204" pitchFamily="34" charset="0"/>
              </a:rPr>
              <a:t>Since your use of acupuncture, massage, chiropractic care, yoga, Tai Chi, Qigong, or meditation you reported over the past 6 months, how is your____ now?</a:t>
            </a:r>
            <a:endParaRPr lang="en-US" sz="1800" b="1" dirty="0"/>
          </a:p>
        </p:txBody>
      </p:sp>
    </p:spTree>
    <p:extLst>
      <p:ext uri="{BB962C8B-B14F-4D97-AF65-F5344CB8AC3E}">
        <p14:creationId xmlns:p14="http://schemas.microsoft.com/office/powerpoint/2010/main" val="208990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DA7E7-8060-C146-7C0D-9D850BDBC1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E735E2-0F6D-3DCF-CB14-FC7B77290BE2}"/>
              </a:ext>
            </a:extLst>
          </p:cNvPr>
          <p:cNvSpPr>
            <a:spLocks noGrp="1"/>
          </p:cNvSpPr>
          <p:nvPr>
            <p:ph type="title"/>
          </p:nvPr>
        </p:nvSpPr>
        <p:spPr>
          <a:xfrm>
            <a:off x="457200" y="198438"/>
            <a:ext cx="8229600" cy="487362"/>
          </a:xfrm>
        </p:spPr>
        <p:txBody>
          <a:bodyPr/>
          <a:lstStyle/>
          <a:p>
            <a:pPr algn="ctr"/>
            <a:r>
              <a:rPr lang="en-US" sz="3200" b="1" cap="none" dirty="0">
                <a:latin typeface="+mn-lt"/>
              </a:rPr>
              <a:t> Additional Outcomes</a:t>
            </a:r>
          </a:p>
        </p:txBody>
      </p:sp>
      <p:sp>
        <p:nvSpPr>
          <p:cNvPr id="6" name="Slide Number Placeholder 5">
            <a:extLst>
              <a:ext uri="{FF2B5EF4-FFF2-40B4-BE49-F238E27FC236}">
                <a16:creationId xmlns:a16="http://schemas.microsoft.com/office/drawing/2014/main" id="{ACAE40FA-4104-A61E-9984-0886DC7192DA}"/>
              </a:ext>
            </a:extLst>
          </p:cNvPr>
          <p:cNvSpPr>
            <a:spLocks noGrp="1"/>
          </p:cNvSpPr>
          <p:nvPr>
            <p:ph type="sldNum" sz="quarter" idx="12"/>
          </p:nvPr>
        </p:nvSpPr>
        <p:spPr/>
        <p:txBody>
          <a:bodyPr/>
          <a:lstStyle/>
          <a:p>
            <a:fld id="{A829F25A-84D3-4F9E-BD6A-3ADD05BBF9F6}" type="slidenum">
              <a:rPr lang="en-US" altLang="en-US" smtClean="0"/>
              <a:pPr/>
              <a:t>17</a:t>
            </a:fld>
            <a:endParaRPr lang="en-US" altLang="en-US"/>
          </a:p>
        </p:txBody>
      </p:sp>
      <p:graphicFrame>
        <p:nvGraphicFramePr>
          <p:cNvPr id="5" name="Table 4">
            <a:extLst>
              <a:ext uri="{FF2B5EF4-FFF2-40B4-BE49-F238E27FC236}">
                <a16:creationId xmlns:a16="http://schemas.microsoft.com/office/drawing/2014/main" id="{1215724C-93C9-7693-ED6F-B1547D47092B}"/>
              </a:ext>
            </a:extLst>
          </p:cNvPr>
          <p:cNvGraphicFramePr>
            <a:graphicFrameLocks noGrp="1"/>
          </p:cNvGraphicFramePr>
          <p:nvPr/>
        </p:nvGraphicFramePr>
        <p:xfrm>
          <a:off x="317828" y="1066801"/>
          <a:ext cx="8597572" cy="5315762"/>
        </p:xfrm>
        <a:graphic>
          <a:graphicData uri="http://schemas.openxmlformats.org/drawingml/2006/table">
            <a:tbl>
              <a:tblPr firstRow="1" bandRow="1"/>
              <a:tblGrid>
                <a:gridCol w="2501572">
                  <a:extLst>
                    <a:ext uri="{9D8B030D-6E8A-4147-A177-3AD203B41FA5}">
                      <a16:colId xmlns:a16="http://schemas.microsoft.com/office/drawing/2014/main" val="2470038016"/>
                    </a:ext>
                  </a:extLst>
                </a:gridCol>
                <a:gridCol w="1752600">
                  <a:extLst>
                    <a:ext uri="{9D8B030D-6E8A-4147-A177-3AD203B41FA5}">
                      <a16:colId xmlns:a16="http://schemas.microsoft.com/office/drawing/2014/main" val="1192749746"/>
                    </a:ext>
                  </a:extLst>
                </a:gridCol>
                <a:gridCol w="1676400">
                  <a:extLst>
                    <a:ext uri="{9D8B030D-6E8A-4147-A177-3AD203B41FA5}">
                      <a16:colId xmlns:a16="http://schemas.microsoft.com/office/drawing/2014/main" val="4049336681"/>
                    </a:ext>
                  </a:extLst>
                </a:gridCol>
                <a:gridCol w="2667000">
                  <a:extLst>
                    <a:ext uri="{9D8B030D-6E8A-4147-A177-3AD203B41FA5}">
                      <a16:colId xmlns:a16="http://schemas.microsoft.com/office/drawing/2014/main" val="1255285210"/>
                    </a:ext>
                  </a:extLst>
                </a:gridCol>
              </a:tblGrid>
              <a:tr h="1176859">
                <a:tc>
                  <a:txBody>
                    <a:bodyPr/>
                    <a:lstStyle>
                      <a:lvl1pPr marL="0" algn="l" defTabSz="457200" rtl="0" eaLnBrk="1" latinLnBrk="0" hangingPunct="1">
                        <a:defRPr sz="1800" b="1" kern="1200">
                          <a:solidFill>
                            <a:schemeClr val="lt1"/>
                          </a:solidFill>
                          <a:latin typeface="Georgia"/>
                        </a:defRPr>
                      </a:lvl1pPr>
                      <a:lvl2pPr marL="457200" algn="l" defTabSz="457200" rtl="0" eaLnBrk="1" latinLnBrk="0" hangingPunct="1">
                        <a:defRPr sz="1800" b="1" kern="1200">
                          <a:solidFill>
                            <a:schemeClr val="lt1"/>
                          </a:solidFill>
                          <a:latin typeface="Georgia"/>
                        </a:defRPr>
                      </a:lvl2pPr>
                      <a:lvl3pPr marL="914400" algn="l" defTabSz="457200" rtl="0" eaLnBrk="1" latinLnBrk="0" hangingPunct="1">
                        <a:defRPr sz="1800" b="1" kern="1200">
                          <a:solidFill>
                            <a:schemeClr val="lt1"/>
                          </a:solidFill>
                          <a:latin typeface="Georgia"/>
                        </a:defRPr>
                      </a:lvl3pPr>
                      <a:lvl4pPr marL="1371600" algn="l" defTabSz="457200" rtl="0" eaLnBrk="1" latinLnBrk="0" hangingPunct="1">
                        <a:defRPr sz="1800" b="1" kern="1200">
                          <a:solidFill>
                            <a:schemeClr val="lt1"/>
                          </a:solidFill>
                          <a:latin typeface="Georgia"/>
                        </a:defRPr>
                      </a:lvl4pPr>
                      <a:lvl5pPr marL="1828800" algn="l" defTabSz="457200" rtl="0" eaLnBrk="1" latinLnBrk="0" hangingPunct="1">
                        <a:defRPr sz="1800" b="1" kern="1200">
                          <a:solidFill>
                            <a:schemeClr val="lt1"/>
                          </a:solidFill>
                          <a:latin typeface="Georgia"/>
                        </a:defRPr>
                      </a:lvl5pPr>
                      <a:lvl6pPr marL="2286000" algn="l" defTabSz="457200" rtl="0" eaLnBrk="1" latinLnBrk="0" hangingPunct="1">
                        <a:defRPr sz="1800" b="1" kern="1200">
                          <a:solidFill>
                            <a:schemeClr val="lt1"/>
                          </a:solidFill>
                          <a:latin typeface="Georgia"/>
                        </a:defRPr>
                      </a:lvl6pPr>
                      <a:lvl7pPr marL="2743200" algn="l" defTabSz="457200" rtl="0" eaLnBrk="1" latinLnBrk="0" hangingPunct="1">
                        <a:defRPr sz="1800" b="1" kern="1200">
                          <a:solidFill>
                            <a:schemeClr val="lt1"/>
                          </a:solidFill>
                          <a:latin typeface="Georgia"/>
                        </a:defRPr>
                      </a:lvl7pPr>
                      <a:lvl8pPr marL="3200400" algn="l" defTabSz="457200" rtl="0" eaLnBrk="1" latinLnBrk="0" hangingPunct="1">
                        <a:defRPr sz="1800" b="1" kern="1200">
                          <a:solidFill>
                            <a:schemeClr val="lt1"/>
                          </a:solidFill>
                          <a:latin typeface="Georgia"/>
                        </a:defRPr>
                      </a:lvl8pPr>
                      <a:lvl9pPr marL="3657600" algn="l" defTabSz="457200" rtl="0" eaLnBrk="1" latinLnBrk="0" hangingPunct="1">
                        <a:defRPr sz="1800" b="1" kern="1200">
                          <a:solidFill>
                            <a:schemeClr val="lt1"/>
                          </a:solidFill>
                          <a:latin typeface="Georgia"/>
                        </a:defRPr>
                      </a:lvl9pPr>
                    </a:lstStyle>
                    <a:p>
                      <a:endParaRPr lang="en-US" sz="2000" dirty="0">
                        <a:latin typeface="+mj-lt"/>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67FCC"/>
                    </a:solidFill>
                  </a:tcPr>
                </a:tc>
                <a:tc>
                  <a:txBody>
                    <a:bodyPr/>
                    <a:lstStyle>
                      <a:lvl1pPr marL="0" algn="l" defTabSz="457200" rtl="0" eaLnBrk="1" latinLnBrk="0" hangingPunct="1">
                        <a:defRPr sz="1800" b="1" kern="1200">
                          <a:solidFill>
                            <a:schemeClr val="lt1"/>
                          </a:solidFill>
                          <a:latin typeface="Georgia"/>
                        </a:defRPr>
                      </a:lvl1pPr>
                      <a:lvl2pPr marL="457200" algn="l" defTabSz="457200" rtl="0" eaLnBrk="1" latinLnBrk="0" hangingPunct="1">
                        <a:defRPr sz="1800" b="1" kern="1200">
                          <a:solidFill>
                            <a:schemeClr val="lt1"/>
                          </a:solidFill>
                          <a:latin typeface="Georgia"/>
                        </a:defRPr>
                      </a:lvl2pPr>
                      <a:lvl3pPr marL="914400" algn="l" defTabSz="457200" rtl="0" eaLnBrk="1" latinLnBrk="0" hangingPunct="1">
                        <a:defRPr sz="1800" b="1" kern="1200">
                          <a:solidFill>
                            <a:schemeClr val="lt1"/>
                          </a:solidFill>
                          <a:latin typeface="Georgia"/>
                        </a:defRPr>
                      </a:lvl3pPr>
                      <a:lvl4pPr marL="1371600" algn="l" defTabSz="457200" rtl="0" eaLnBrk="1" latinLnBrk="0" hangingPunct="1">
                        <a:defRPr sz="1800" b="1" kern="1200">
                          <a:solidFill>
                            <a:schemeClr val="lt1"/>
                          </a:solidFill>
                          <a:latin typeface="Georgia"/>
                        </a:defRPr>
                      </a:lvl4pPr>
                      <a:lvl5pPr marL="1828800" algn="l" defTabSz="457200" rtl="0" eaLnBrk="1" latinLnBrk="0" hangingPunct="1">
                        <a:defRPr sz="1800" b="1" kern="1200">
                          <a:solidFill>
                            <a:schemeClr val="lt1"/>
                          </a:solidFill>
                          <a:latin typeface="Georgia"/>
                        </a:defRPr>
                      </a:lvl5pPr>
                      <a:lvl6pPr marL="2286000" algn="l" defTabSz="457200" rtl="0" eaLnBrk="1" latinLnBrk="0" hangingPunct="1">
                        <a:defRPr sz="1800" b="1" kern="1200">
                          <a:solidFill>
                            <a:schemeClr val="lt1"/>
                          </a:solidFill>
                          <a:latin typeface="Georgia"/>
                        </a:defRPr>
                      </a:lvl6pPr>
                      <a:lvl7pPr marL="2743200" algn="l" defTabSz="457200" rtl="0" eaLnBrk="1" latinLnBrk="0" hangingPunct="1">
                        <a:defRPr sz="1800" b="1" kern="1200">
                          <a:solidFill>
                            <a:schemeClr val="lt1"/>
                          </a:solidFill>
                          <a:latin typeface="Georgia"/>
                        </a:defRPr>
                      </a:lvl7pPr>
                      <a:lvl8pPr marL="3200400" algn="l" defTabSz="457200" rtl="0" eaLnBrk="1" latinLnBrk="0" hangingPunct="1">
                        <a:defRPr sz="1800" b="1" kern="1200">
                          <a:solidFill>
                            <a:schemeClr val="lt1"/>
                          </a:solidFill>
                          <a:latin typeface="Georgia"/>
                        </a:defRPr>
                      </a:lvl8pPr>
                      <a:lvl9pPr marL="3657600" algn="l" defTabSz="457200" rtl="0" eaLnBrk="1" latinLnBrk="0" hangingPunct="1">
                        <a:defRPr sz="1800" b="1" kern="1200">
                          <a:solidFill>
                            <a:schemeClr val="lt1"/>
                          </a:solidFill>
                          <a:latin typeface="Georgia"/>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latin typeface="+mj-lt"/>
                        </a:rPr>
                        <a:t>PD Arm</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kern="1200" dirty="0">
                          <a:solidFill>
                            <a:schemeClr val="lt1"/>
                          </a:solidFill>
                          <a:latin typeface="+mj-lt"/>
                          <a:ea typeface="+mn-ea"/>
                          <a:cs typeface="+mn-cs"/>
                        </a:rPr>
                        <a:t>6M &amp; Change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kern="1200" dirty="0">
                          <a:solidFill>
                            <a:schemeClr val="lt1"/>
                          </a:solidFill>
                          <a:latin typeface="+mj-lt"/>
                          <a:ea typeface="+mn-ea"/>
                          <a:cs typeface="+mn-cs"/>
                        </a:rPr>
                        <a:t>(Unadjusted)</a:t>
                      </a:r>
                      <a:endParaRPr lang="en-US" sz="2000" dirty="0">
                        <a:latin typeface="+mj-lt"/>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67FCC"/>
                    </a:solidFill>
                  </a:tcPr>
                </a:tc>
                <a:tc>
                  <a:txBody>
                    <a:bodyPr/>
                    <a:lstStyle>
                      <a:lvl1pPr marL="0" algn="l" defTabSz="457200" rtl="0" eaLnBrk="1" latinLnBrk="0" hangingPunct="1">
                        <a:defRPr sz="1800" b="1" kern="1200">
                          <a:solidFill>
                            <a:schemeClr val="lt1"/>
                          </a:solidFill>
                          <a:latin typeface="Georgia"/>
                        </a:defRPr>
                      </a:lvl1pPr>
                      <a:lvl2pPr marL="457200" algn="l" defTabSz="457200" rtl="0" eaLnBrk="1" latinLnBrk="0" hangingPunct="1">
                        <a:defRPr sz="1800" b="1" kern="1200">
                          <a:solidFill>
                            <a:schemeClr val="lt1"/>
                          </a:solidFill>
                          <a:latin typeface="Georgia"/>
                        </a:defRPr>
                      </a:lvl2pPr>
                      <a:lvl3pPr marL="914400" algn="l" defTabSz="457200" rtl="0" eaLnBrk="1" latinLnBrk="0" hangingPunct="1">
                        <a:defRPr sz="1800" b="1" kern="1200">
                          <a:solidFill>
                            <a:schemeClr val="lt1"/>
                          </a:solidFill>
                          <a:latin typeface="Georgia"/>
                        </a:defRPr>
                      </a:lvl3pPr>
                      <a:lvl4pPr marL="1371600" algn="l" defTabSz="457200" rtl="0" eaLnBrk="1" latinLnBrk="0" hangingPunct="1">
                        <a:defRPr sz="1800" b="1" kern="1200">
                          <a:solidFill>
                            <a:schemeClr val="lt1"/>
                          </a:solidFill>
                          <a:latin typeface="Georgia"/>
                        </a:defRPr>
                      </a:lvl4pPr>
                      <a:lvl5pPr marL="1828800" algn="l" defTabSz="457200" rtl="0" eaLnBrk="1" latinLnBrk="0" hangingPunct="1">
                        <a:defRPr sz="1800" b="1" kern="1200">
                          <a:solidFill>
                            <a:schemeClr val="lt1"/>
                          </a:solidFill>
                          <a:latin typeface="Georgia"/>
                        </a:defRPr>
                      </a:lvl5pPr>
                      <a:lvl6pPr marL="2286000" algn="l" defTabSz="457200" rtl="0" eaLnBrk="1" latinLnBrk="0" hangingPunct="1">
                        <a:defRPr sz="1800" b="1" kern="1200">
                          <a:solidFill>
                            <a:schemeClr val="lt1"/>
                          </a:solidFill>
                          <a:latin typeface="Georgia"/>
                        </a:defRPr>
                      </a:lvl6pPr>
                      <a:lvl7pPr marL="2743200" algn="l" defTabSz="457200" rtl="0" eaLnBrk="1" latinLnBrk="0" hangingPunct="1">
                        <a:defRPr sz="1800" b="1" kern="1200">
                          <a:solidFill>
                            <a:schemeClr val="lt1"/>
                          </a:solidFill>
                          <a:latin typeface="Georgia"/>
                        </a:defRPr>
                      </a:lvl7pPr>
                      <a:lvl8pPr marL="3200400" algn="l" defTabSz="457200" rtl="0" eaLnBrk="1" latinLnBrk="0" hangingPunct="1">
                        <a:defRPr sz="1800" b="1" kern="1200">
                          <a:solidFill>
                            <a:schemeClr val="lt1"/>
                          </a:solidFill>
                          <a:latin typeface="Georgia"/>
                        </a:defRPr>
                      </a:lvl8pPr>
                      <a:lvl9pPr marL="3657600" algn="l" defTabSz="457200" rtl="0" eaLnBrk="1" latinLnBrk="0" hangingPunct="1">
                        <a:defRPr sz="1800" b="1" kern="1200">
                          <a:solidFill>
                            <a:schemeClr val="lt1"/>
                          </a:solidFill>
                          <a:latin typeface="Georgia"/>
                        </a:defRPr>
                      </a:lvl9pPr>
                    </a:lstStyle>
                    <a:p>
                      <a:pPr algn="ctr"/>
                      <a:r>
                        <a:rPr lang="en-US" sz="2000" dirty="0">
                          <a:latin typeface="+mj-lt"/>
                        </a:rPr>
                        <a:t>PD/SC Arm</a:t>
                      </a:r>
                    </a:p>
                    <a:p>
                      <a:pPr algn="ctr"/>
                      <a:r>
                        <a:rPr lang="en-US" sz="2000" b="1" kern="1200" dirty="0">
                          <a:solidFill>
                            <a:schemeClr val="lt1"/>
                          </a:solidFill>
                          <a:latin typeface="+mj-lt"/>
                          <a:ea typeface="+mn-ea"/>
                          <a:cs typeface="+mn-cs"/>
                        </a:rPr>
                        <a:t>6M &amp; Change</a:t>
                      </a:r>
                    </a:p>
                    <a:p>
                      <a:pPr algn="ctr"/>
                      <a:r>
                        <a:rPr lang="en-US" sz="2000" b="1" kern="1200" dirty="0">
                          <a:solidFill>
                            <a:schemeClr val="lt1"/>
                          </a:solidFill>
                          <a:latin typeface="+mj-lt"/>
                          <a:ea typeface="+mn-ea"/>
                          <a:cs typeface="+mn-cs"/>
                        </a:rPr>
                        <a:t>(Unadjusted)</a:t>
                      </a:r>
                      <a:endParaRPr lang="en-US" sz="2000" dirty="0">
                        <a:latin typeface="+mj-lt"/>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67FCC"/>
                    </a:solidFill>
                  </a:tcPr>
                </a:tc>
                <a:tc>
                  <a:txBody>
                    <a:bodyPr/>
                    <a:lstStyle>
                      <a:lvl1pPr marL="0" algn="l" defTabSz="457200" rtl="0" eaLnBrk="1" latinLnBrk="0" hangingPunct="1">
                        <a:defRPr sz="1800" b="1" kern="1200">
                          <a:solidFill>
                            <a:schemeClr val="lt1"/>
                          </a:solidFill>
                          <a:latin typeface="Georgia"/>
                        </a:defRPr>
                      </a:lvl1pPr>
                      <a:lvl2pPr marL="457200" algn="l" defTabSz="457200" rtl="0" eaLnBrk="1" latinLnBrk="0" hangingPunct="1">
                        <a:defRPr sz="1800" b="1" kern="1200">
                          <a:solidFill>
                            <a:schemeClr val="lt1"/>
                          </a:solidFill>
                          <a:latin typeface="Georgia"/>
                        </a:defRPr>
                      </a:lvl2pPr>
                      <a:lvl3pPr marL="914400" algn="l" defTabSz="457200" rtl="0" eaLnBrk="1" latinLnBrk="0" hangingPunct="1">
                        <a:defRPr sz="1800" b="1" kern="1200">
                          <a:solidFill>
                            <a:schemeClr val="lt1"/>
                          </a:solidFill>
                          <a:latin typeface="Georgia"/>
                        </a:defRPr>
                      </a:lvl3pPr>
                      <a:lvl4pPr marL="1371600" algn="l" defTabSz="457200" rtl="0" eaLnBrk="1" latinLnBrk="0" hangingPunct="1">
                        <a:defRPr sz="1800" b="1" kern="1200">
                          <a:solidFill>
                            <a:schemeClr val="lt1"/>
                          </a:solidFill>
                          <a:latin typeface="Georgia"/>
                        </a:defRPr>
                      </a:lvl4pPr>
                      <a:lvl5pPr marL="1828800" algn="l" defTabSz="457200" rtl="0" eaLnBrk="1" latinLnBrk="0" hangingPunct="1">
                        <a:defRPr sz="1800" b="1" kern="1200">
                          <a:solidFill>
                            <a:schemeClr val="lt1"/>
                          </a:solidFill>
                          <a:latin typeface="Georgia"/>
                        </a:defRPr>
                      </a:lvl5pPr>
                      <a:lvl6pPr marL="2286000" algn="l" defTabSz="457200" rtl="0" eaLnBrk="1" latinLnBrk="0" hangingPunct="1">
                        <a:defRPr sz="1800" b="1" kern="1200">
                          <a:solidFill>
                            <a:schemeClr val="lt1"/>
                          </a:solidFill>
                          <a:latin typeface="Georgia"/>
                        </a:defRPr>
                      </a:lvl6pPr>
                      <a:lvl7pPr marL="2743200" algn="l" defTabSz="457200" rtl="0" eaLnBrk="1" latinLnBrk="0" hangingPunct="1">
                        <a:defRPr sz="1800" b="1" kern="1200">
                          <a:solidFill>
                            <a:schemeClr val="lt1"/>
                          </a:solidFill>
                          <a:latin typeface="Georgia"/>
                        </a:defRPr>
                      </a:lvl7pPr>
                      <a:lvl8pPr marL="3200400" algn="l" defTabSz="457200" rtl="0" eaLnBrk="1" latinLnBrk="0" hangingPunct="1">
                        <a:defRPr sz="1800" b="1" kern="1200">
                          <a:solidFill>
                            <a:schemeClr val="lt1"/>
                          </a:solidFill>
                          <a:latin typeface="Georgia"/>
                        </a:defRPr>
                      </a:lvl8pPr>
                      <a:lvl9pPr marL="3657600" algn="l" defTabSz="457200" rtl="0" eaLnBrk="1" latinLnBrk="0" hangingPunct="1">
                        <a:defRPr sz="1800" b="1" kern="1200">
                          <a:solidFill>
                            <a:schemeClr val="lt1"/>
                          </a:solidFill>
                          <a:latin typeface="Georgia"/>
                        </a:defRPr>
                      </a:lvl9pPr>
                    </a:lstStyle>
                    <a:p>
                      <a:pPr algn="ctr"/>
                      <a:r>
                        <a:rPr lang="en-US" sz="2000" dirty="0">
                          <a:latin typeface="+mj-lt"/>
                        </a:rPr>
                        <a:t>Between Group Differences Improvement among PD/SC Arm (Adjusted)</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67FCC"/>
                    </a:solidFill>
                  </a:tcPr>
                </a:tc>
                <a:extLst>
                  <a:ext uri="{0D108BD9-81ED-4DB2-BD59-A6C34878D82A}">
                    <a16:rowId xmlns:a16="http://schemas.microsoft.com/office/drawing/2014/main" val="1577370354"/>
                  </a:ext>
                </a:extLst>
              </a:tr>
              <a:tr h="578230">
                <a:tc>
                  <a:txBody>
                    <a:bodyPr/>
                    <a:lstStyle/>
                    <a:p>
                      <a:r>
                        <a:rPr lang="en-US" sz="1600" dirty="0"/>
                        <a:t>BPI – Severity (0-10)</a:t>
                      </a:r>
                    </a:p>
                  </a:txBody>
                  <a:tcPr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67FCC">
                        <a:tint val="40000"/>
                      </a:srgbClr>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pPr algn="ctr"/>
                      <a:r>
                        <a:rPr lang="en-US" sz="2000" dirty="0">
                          <a:latin typeface="+mj-lt"/>
                        </a:rPr>
                        <a:t>5.3 / -0.60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67FCC">
                        <a:tint val="40000"/>
                      </a:srgbClr>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pPr algn="ctr"/>
                      <a:r>
                        <a:rPr lang="en-US" sz="2000" dirty="0">
                          <a:latin typeface="+mj-lt"/>
                        </a:rPr>
                        <a:t>5.4 / -0.57</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67FCC">
                        <a:tint val="40000"/>
                      </a:srgbClr>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pPr algn="ctr"/>
                      <a:r>
                        <a:rPr lang="en-US" sz="2000" dirty="0">
                          <a:latin typeface="+mn-lt"/>
                        </a:rPr>
                        <a:t>-0.01 (p=0.847)</a:t>
                      </a:r>
                    </a:p>
                  </a:txBody>
                  <a:tcPr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67FCC">
                        <a:tint val="40000"/>
                      </a:srgbClr>
                    </a:solidFill>
                  </a:tcPr>
                </a:tc>
                <a:extLst>
                  <a:ext uri="{0D108BD9-81ED-4DB2-BD59-A6C34878D82A}">
                    <a16:rowId xmlns:a16="http://schemas.microsoft.com/office/drawing/2014/main" val="3936647146"/>
                  </a:ext>
                </a:extLst>
              </a:tr>
              <a:tr h="578230">
                <a:tc>
                  <a:txBody>
                    <a:bodyPr/>
                    <a:lstStyle/>
                    <a:p>
                      <a:r>
                        <a:rPr lang="en-US" sz="1600" dirty="0"/>
                        <a:t>BPI – Interference (0-10)</a:t>
                      </a:r>
                    </a:p>
                  </a:txBody>
                  <a:tcPr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67FCC">
                        <a:tint val="40000"/>
                      </a:srgbClr>
                    </a:solidFill>
                  </a:tcPr>
                </a:tc>
                <a:tc>
                  <a:txBody>
                    <a:bodyPr/>
                    <a:lstStyle/>
                    <a:p>
                      <a:pPr algn="ctr"/>
                      <a:r>
                        <a:rPr lang="en-US" sz="2000" dirty="0">
                          <a:latin typeface="+mj-lt"/>
                        </a:rPr>
                        <a:t>5.7 / -0.63</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67FCC">
                        <a:tint val="40000"/>
                      </a:srgbClr>
                    </a:solidFill>
                  </a:tcPr>
                </a:tc>
                <a:tc>
                  <a:txBody>
                    <a:bodyPr/>
                    <a:lstStyle/>
                    <a:p>
                      <a:pPr algn="ctr"/>
                      <a:r>
                        <a:rPr lang="en-US" sz="2000" dirty="0">
                          <a:latin typeface="+mj-lt"/>
                        </a:rPr>
                        <a:t>5.9 / -0.73</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67FCC">
                        <a:tint val="40000"/>
                      </a:srgbClr>
                    </a:solidFill>
                  </a:tcPr>
                </a:tc>
                <a:tc>
                  <a:txBody>
                    <a:bodyPr/>
                    <a:lstStyle/>
                    <a:p>
                      <a:pPr algn="ctr"/>
                      <a:r>
                        <a:rPr lang="en-US" sz="2000" dirty="0">
                          <a:latin typeface="+mn-lt"/>
                        </a:rPr>
                        <a:t>-0.12 (p=0.160)</a:t>
                      </a:r>
                    </a:p>
                  </a:txBody>
                  <a:tcPr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67FCC">
                        <a:tint val="40000"/>
                      </a:srgbClr>
                    </a:solidFill>
                  </a:tcPr>
                </a:tc>
                <a:extLst>
                  <a:ext uri="{0D108BD9-81ED-4DB2-BD59-A6C34878D82A}">
                    <a16:rowId xmlns:a16="http://schemas.microsoft.com/office/drawing/2014/main" val="1417922820"/>
                  </a:ext>
                </a:extLst>
              </a:tr>
              <a:tr h="578230">
                <a:tc>
                  <a:txBody>
                    <a:bodyPr/>
                    <a:lstStyle/>
                    <a:p>
                      <a:r>
                        <a:rPr lang="en-US" sz="1600" dirty="0"/>
                        <a:t>PROMIS10 – Physical health (T-scores </a:t>
                      </a:r>
                      <a:r>
                        <a:rPr lang="en-US" sz="1600" dirty="0" err="1"/>
                        <a:t>stnd</a:t>
                      </a:r>
                      <a:r>
                        <a:rPr lang="en-US" sz="1600" dirty="0"/>
                        <a:t> mean 50)</a:t>
                      </a:r>
                    </a:p>
                  </a:txBody>
                  <a:tcPr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67FCC">
                        <a:tint val="40000"/>
                      </a:srgbClr>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pPr algn="ctr"/>
                      <a:r>
                        <a:rPr lang="en-US" sz="2000" dirty="0">
                          <a:latin typeface="+mj-lt"/>
                        </a:rPr>
                        <a:t>38.3 / +1.16</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67FCC">
                        <a:tint val="40000"/>
                      </a:srgbClr>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pPr algn="ctr"/>
                      <a:r>
                        <a:rPr lang="en-US" sz="2000" dirty="0">
                          <a:latin typeface="+mj-lt"/>
                        </a:rPr>
                        <a:t>37.9 / +1.25</a:t>
                      </a:r>
                    </a:p>
                  </a:txBody>
                  <a:tcPr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67FCC">
                        <a:tint val="40000"/>
                      </a:srgbClr>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pPr algn="ctr"/>
                      <a:r>
                        <a:rPr lang="en-US" sz="2000" b="1" dirty="0">
                          <a:latin typeface="+mn-lt"/>
                        </a:rPr>
                        <a:t>+0.47 (p=0.024)</a:t>
                      </a:r>
                    </a:p>
                  </a:txBody>
                  <a:tcPr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67FCC">
                        <a:tint val="40000"/>
                      </a:srgbClr>
                    </a:solidFill>
                  </a:tcPr>
                </a:tc>
                <a:extLst>
                  <a:ext uri="{0D108BD9-81ED-4DB2-BD59-A6C34878D82A}">
                    <a16:rowId xmlns:a16="http://schemas.microsoft.com/office/drawing/2014/main" val="4004343591"/>
                  </a:ext>
                </a:extLst>
              </a:tr>
              <a:tr h="6866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PROMIS10 – Mental health (T-scores </a:t>
                      </a:r>
                      <a:r>
                        <a:rPr lang="en-US" sz="1600" dirty="0" err="1"/>
                        <a:t>stnd</a:t>
                      </a:r>
                      <a:r>
                        <a:rPr lang="en-US" sz="1600" dirty="0"/>
                        <a:t> mean 50)</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67FCC">
                        <a:tint val="20000"/>
                      </a:srgbClr>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pPr algn="ctr"/>
                      <a:r>
                        <a:rPr lang="en-US" sz="2000" dirty="0">
                          <a:latin typeface="+mj-lt"/>
                        </a:rPr>
                        <a:t>41.5 / +0.53</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67FCC">
                        <a:tint val="20000"/>
                      </a:srgbClr>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pPr algn="ctr"/>
                      <a:r>
                        <a:rPr lang="en-US" sz="2000" dirty="0">
                          <a:latin typeface="+mj-lt"/>
                        </a:rPr>
                        <a:t>39.7 / +0.87</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67FCC">
                        <a:tint val="20000"/>
                      </a:srgbClr>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pPr algn="ctr"/>
                      <a:r>
                        <a:rPr lang="en-US" sz="2000" b="1" dirty="0">
                          <a:latin typeface="+mn-lt"/>
                        </a:rPr>
                        <a:t>+0.46 (p=0.039)</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67FCC">
                        <a:tint val="20000"/>
                      </a:srgbClr>
                    </a:solidFill>
                  </a:tcPr>
                </a:tc>
                <a:extLst>
                  <a:ext uri="{0D108BD9-81ED-4DB2-BD59-A6C34878D82A}">
                    <a16:rowId xmlns:a16="http://schemas.microsoft.com/office/drawing/2014/main" val="2018590261"/>
                  </a:ext>
                </a:extLst>
              </a:tr>
              <a:tr h="791446">
                <a:tc>
                  <a:txBody>
                    <a:bodyPr/>
                    <a:lstStyle/>
                    <a:p>
                      <a:r>
                        <a:rPr lang="en-US" sz="1600" dirty="0"/>
                        <a:t>Perceived Stress Score (0-16)</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67FCC">
                        <a:tint val="20000"/>
                      </a:srgbClr>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pPr algn="ctr"/>
                      <a:r>
                        <a:rPr lang="en-US" sz="2000" dirty="0">
                          <a:latin typeface="+mj-lt"/>
                        </a:rPr>
                        <a:t>5.68 / -0.26</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67FCC">
                        <a:tint val="20000"/>
                      </a:srgbClr>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pPr algn="ctr"/>
                      <a:r>
                        <a:rPr lang="en-US" sz="2000" dirty="0">
                          <a:latin typeface="+mj-lt"/>
                        </a:rPr>
                        <a:t>6.39 / -0.39</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67FCC">
                        <a:tint val="20000"/>
                      </a:srgbClr>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pPr algn="ctr"/>
                      <a:r>
                        <a:rPr lang="en-US" sz="2000" dirty="0">
                          <a:latin typeface="+mn-lt"/>
                        </a:rPr>
                        <a:t>-0.09 (</a:t>
                      </a:r>
                      <a:r>
                        <a:rPr lang="en-US" sz="2000" kern="1200" dirty="0">
                          <a:solidFill>
                            <a:schemeClr val="dk1"/>
                          </a:solidFill>
                          <a:latin typeface="+mn-lt"/>
                          <a:ea typeface="+mn-ea"/>
                          <a:cs typeface="+mn-cs"/>
                        </a:rPr>
                        <a:t>p=0.346</a:t>
                      </a:r>
                      <a:r>
                        <a:rPr lang="en-US" sz="2000" dirty="0">
                          <a:latin typeface="+mn-lt"/>
                        </a:rPr>
                        <a:t>)</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67FCC">
                        <a:tint val="20000"/>
                      </a:srgbClr>
                    </a:solidFill>
                  </a:tcPr>
                </a:tc>
                <a:extLst>
                  <a:ext uri="{0D108BD9-81ED-4DB2-BD59-A6C34878D82A}">
                    <a16:rowId xmlns:a16="http://schemas.microsoft.com/office/drawing/2014/main" val="2267987995"/>
                  </a:ext>
                </a:extLst>
              </a:tr>
              <a:tr h="791446">
                <a:tc>
                  <a:txBody>
                    <a:bodyPr/>
                    <a:lstStyle/>
                    <a:p>
                      <a:r>
                        <a:rPr lang="en-US" sz="1600" dirty="0"/>
                        <a:t>Life Engagement Test (6-30)</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467FCC">
                        <a:tint val="20000"/>
                      </a:srgbClr>
                    </a:solidFill>
                  </a:tcPr>
                </a:tc>
                <a:tc>
                  <a:txBody>
                    <a:bodyPr/>
                    <a:lstStyle/>
                    <a:p>
                      <a:pPr algn="ctr"/>
                      <a:r>
                        <a:rPr lang="en-US" sz="2000" dirty="0">
                          <a:latin typeface="+mj-lt"/>
                        </a:rPr>
                        <a:t>23.2 / +0.02</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467FCC">
                        <a:tint val="20000"/>
                      </a:srgbClr>
                    </a:solidFill>
                  </a:tcPr>
                </a:tc>
                <a:tc>
                  <a:txBody>
                    <a:bodyPr/>
                    <a:lstStyle/>
                    <a:p>
                      <a:pPr algn="ctr"/>
                      <a:r>
                        <a:rPr lang="en-US" sz="2000" dirty="0">
                          <a:latin typeface="+mj-lt"/>
                        </a:rPr>
                        <a:t>22.7 / +0.14</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467FCC">
                        <a:tint val="20000"/>
                      </a:srgbClr>
                    </a:solidFill>
                  </a:tcPr>
                </a:tc>
                <a:tc>
                  <a:txBody>
                    <a:bodyPr/>
                    <a:lstStyle/>
                    <a:p>
                      <a:pPr algn="ctr"/>
                      <a:r>
                        <a:rPr lang="en-US" sz="2000" dirty="0">
                          <a:latin typeface="+mn-lt"/>
                        </a:rPr>
                        <a:t>+0.09 (p=0.502)</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467FCC">
                        <a:tint val="20000"/>
                      </a:srgbClr>
                    </a:solidFill>
                  </a:tcPr>
                </a:tc>
                <a:extLst>
                  <a:ext uri="{0D108BD9-81ED-4DB2-BD59-A6C34878D82A}">
                    <a16:rowId xmlns:a16="http://schemas.microsoft.com/office/drawing/2014/main" val="2318507114"/>
                  </a:ext>
                </a:extLst>
              </a:tr>
            </a:tbl>
          </a:graphicData>
        </a:graphic>
      </p:graphicFrame>
    </p:spTree>
    <p:extLst>
      <p:ext uri="{BB962C8B-B14F-4D97-AF65-F5344CB8AC3E}">
        <p14:creationId xmlns:p14="http://schemas.microsoft.com/office/powerpoint/2010/main" val="2952831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C6B1F-678B-DEEA-D598-D8A050FD66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4C95A2-FD6F-228E-0A83-7B9E05067E88}"/>
              </a:ext>
            </a:extLst>
          </p:cNvPr>
          <p:cNvSpPr>
            <a:spLocks noGrp="1"/>
          </p:cNvSpPr>
          <p:nvPr>
            <p:ph type="title"/>
          </p:nvPr>
        </p:nvSpPr>
        <p:spPr>
          <a:xfrm>
            <a:off x="457200" y="198438"/>
            <a:ext cx="8229600" cy="487362"/>
          </a:xfrm>
        </p:spPr>
        <p:txBody>
          <a:bodyPr/>
          <a:lstStyle/>
          <a:p>
            <a:pPr algn="ctr"/>
            <a:r>
              <a:rPr lang="en-US" sz="3200" b="1" cap="none" dirty="0">
                <a:latin typeface="+mn-lt"/>
              </a:rPr>
              <a:t> Conclusions</a:t>
            </a:r>
          </a:p>
        </p:txBody>
      </p:sp>
      <p:sp>
        <p:nvSpPr>
          <p:cNvPr id="3" name="Content Placeholder 2">
            <a:extLst>
              <a:ext uri="{FF2B5EF4-FFF2-40B4-BE49-F238E27FC236}">
                <a16:creationId xmlns:a16="http://schemas.microsoft.com/office/drawing/2014/main" id="{8D1F4D6B-DFA5-B9A0-0EC4-AD683144F582}"/>
              </a:ext>
            </a:extLst>
          </p:cNvPr>
          <p:cNvSpPr>
            <a:spLocks noGrp="1"/>
          </p:cNvSpPr>
          <p:nvPr>
            <p:ph idx="1"/>
          </p:nvPr>
        </p:nvSpPr>
        <p:spPr>
          <a:xfrm>
            <a:off x="152400" y="1036721"/>
            <a:ext cx="8839200" cy="5181600"/>
          </a:xfrm>
        </p:spPr>
        <p:txBody>
          <a:bodyPr/>
          <a:lstStyle/>
          <a:p>
            <a:pPr>
              <a:spcBef>
                <a:spcPts val="0"/>
              </a:spcBef>
              <a:spcAft>
                <a:spcPts val="1200"/>
              </a:spcAft>
            </a:pPr>
            <a:r>
              <a:rPr lang="en-US" sz="2400" dirty="0">
                <a:solidFill>
                  <a:schemeClr val="tx1"/>
                </a:solidFill>
                <a:latin typeface="+mj-lt"/>
              </a:rPr>
              <a:t>Both approaches to offering CIH therapies, practitioner-delivered alone or in combination with self-care, were equally associated with slight improvements in pain severity and interference</a:t>
            </a:r>
          </a:p>
          <a:p>
            <a:pPr>
              <a:spcBef>
                <a:spcPts val="0"/>
              </a:spcBef>
              <a:spcAft>
                <a:spcPts val="1200"/>
              </a:spcAft>
            </a:pPr>
            <a:endParaRPr lang="en-US" sz="2400" dirty="0">
              <a:solidFill>
                <a:schemeClr val="tx1"/>
              </a:solidFill>
              <a:latin typeface="+mj-lt"/>
            </a:endParaRPr>
          </a:p>
          <a:p>
            <a:pPr>
              <a:spcBef>
                <a:spcPts val="0"/>
              </a:spcBef>
              <a:spcAft>
                <a:spcPts val="1200"/>
              </a:spcAft>
            </a:pPr>
            <a:r>
              <a:rPr lang="en-US" sz="2400" dirty="0">
                <a:solidFill>
                  <a:schemeClr val="tx1"/>
                </a:solidFill>
                <a:latin typeface="+mj-lt"/>
              </a:rPr>
              <a:t>Veterans who combined </a:t>
            </a:r>
            <a:r>
              <a:rPr lang="en-US" sz="2400" dirty="0">
                <a:solidFill>
                  <a:schemeClr val="tx1"/>
                </a:solidFill>
                <a:latin typeface="Calibri" panose="020F0502020204030204" pitchFamily="34" charset="0"/>
              </a:rPr>
              <a:t>therapies had small improvements in overall physical and mental health, and </a:t>
            </a:r>
            <a:r>
              <a:rPr lang="en-US" sz="2400" dirty="0">
                <a:solidFill>
                  <a:schemeClr val="tx1"/>
                </a:solidFill>
                <a:effectLst/>
                <a:latin typeface="Calibri" panose="020F0502020204030204" pitchFamily="34" charset="0"/>
                <a:ea typeface="Calibri" panose="020F0502020204030204" pitchFamily="34" charset="0"/>
              </a:rPr>
              <a:t>reported greater perceptions that their use of CIH helped improve pain and other dimensions of well-being</a:t>
            </a:r>
          </a:p>
          <a:p>
            <a:pPr>
              <a:spcBef>
                <a:spcPts val="0"/>
              </a:spcBef>
              <a:spcAft>
                <a:spcPts val="1200"/>
              </a:spcAft>
            </a:pPr>
            <a:endParaRPr lang="en-US" sz="2400" dirty="0">
              <a:solidFill>
                <a:schemeClr val="tx1"/>
              </a:solidFill>
              <a:latin typeface="Calibri" panose="020F0502020204030204" pitchFamily="34" charset="0"/>
              <a:ea typeface="Calibri" panose="020F0502020204030204" pitchFamily="34" charset="0"/>
            </a:endParaRPr>
          </a:p>
          <a:p>
            <a:pPr>
              <a:spcBef>
                <a:spcPts val="0"/>
              </a:spcBef>
              <a:spcAft>
                <a:spcPts val="1200"/>
              </a:spcAft>
            </a:pPr>
            <a:r>
              <a:rPr lang="en-US" sz="2400" dirty="0">
                <a:solidFill>
                  <a:schemeClr val="tx1"/>
                </a:solidFill>
                <a:effectLst/>
                <a:latin typeface="+mj-lt"/>
                <a:ea typeface="Times New Roman" panose="02020603050405020304" pitchFamily="18" charset="0"/>
              </a:rPr>
              <a:t>These real-world findings support healthcare systems making self-care CIH therapies available as a patient-centered option that will help some patients with chronic pain</a:t>
            </a:r>
            <a:endParaRPr lang="en-US" sz="2400" dirty="0">
              <a:solidFill>
                <a:schemeClr val="tx1"/>
              </a:solidFill>
              <a:latin typeface="+mj-lt"/>
            </a:endParaRPr>
          </a:p>
        </p:txBody>
      </p:sp>
      <p:sp>
        <p:nvSpPr>
          <p:cNvPr id="6" name="Slide Number Placeholder 5">
            <a:extLst>
              <a:ext uri="{FF2B5EF4-FFF2-40B4-BE49-F238E27FC236}">
                <a16:creationId xmlns:a16="http://schemas.microsoft.com/office/drawing/2014/main" id="{D6095222-42D6-700D-9EFA-EB502FBD2E22}"/>
              </a:ext>
            </a:extLst>
          </p:cNvPr>
          <p:cNvSpPr>
            <a:spLocks noGrp="1"/>
          </p:cNvSpPr>
          <p:nvPr>
            <p:ph type="sldNum" sz="quarter" idx="12"/>
          </p:nvPr>
        </p:nvSpPr>
        <p:spPr/>
        <p:txBody>
          <a:bodyPr/>
          <a:lstStyle/>
          <a:p>
            <a:fld id="{A829F25A-84D3-4F9E-BD6A-3ADD05BBF9F6}" type="slidenum">
              <a:rPr lang="en-US" altLang="en-US" smtClean="0"/>
              <a:pPr/>
              <a:t>18</a:t>
            </a:fld>
            <a:endParaRPr lang="en-US" altLang="en-US"/>
          </a:p>
        </p:txBody>
      </p:sp>
    </p:spTree>
    <p:extLst>
      <p:ext uri="{BB962C8B-B14F-4D97-AF65-F5344CB8AC3E}">
        <p14:creationId xmlns:p14="http://schemas.microsoft.com/office/powerpoint/2010/main" val="1891201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276C4-746E-F9A1-99E9-015B305A1C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50A963-60A1-3682-FFE4-7E09C51BC536}"/>
              </a:ext>
            </a:extLst>
          </p:cNvPr>
          <p:cNvSpPr>
            <a:spLocks noGrp="1"/>
          </p:cNvSpPr>
          <p:nvPr>
            <p:ph type="title"/>
          </p:nvPr>
        </p:nvSpPr>
        <p:spPr>
          <a:xfrm>
            <a:off x="457200" y="198438"/>
            <a:ext cx="8229600" cy="487362"/>
          </a:xfrm>
        </p:spPr>
        <p:txBody>
          <a:bodyPr/>
          <a:lstStyle/>
          <a:p>
            <a:pPr algn="ctr"/>
            <a:r>
              <a:rPr lang="en-US" sz="3200" b="1" cap="none" dirty="0">
                <a:latin typeface="+mn-lt"/>
              </a:rPr>
              <a:t> Thank You</a:t>
            </a:r>
          </a:p>
        </p:txBody>
      </p:sp>
      <p:sp>
        <p:nvSpPr>
          <p:cNvPr id="3" name="Content Placeholder 2">
            <a:extLst>
              <a:ext uri="{FF2B5EF4-FFF2-40B4-BE49-F238E27FC236}">
                <a16:creationId xmlns:a16="http://schemas.microsoft.com/office/drawing/2014/main" id="{AAFDF086-876D-DED2-7938-EAABE8840BEB}"/>
              </a:ext>
            </a:extLst>
          </p:cNvPr>
          <p:cNvSpPr>
            <a:spLocks noGrp="1"/>
          </p:cNvSpPr>
          <p:nvPr>
            <p:ph idx="1"/>
          </p:nvPr>
        </p:nvSpPr>
        <p:spPr>
          <a:xfrm>
            <a:off x="152400" y="1036721"/>
            <a:ext cx="8839200" cy="5181600"/>
          </a:xfrm>
        </p:spPr>
        <p:txBody>
          <a:bodyPr/>
          <a:lstStyle/>
          <a:p>
            <a:pPr>
              <a:spcBef>
                <a:spcPts val="0"/>
              </a:spcBef>
              <a:spcAft>
                <a:spcPts val="1200"/>
              </a:spcAft>
            </a:pPr>
            <a:r>
              <a:rPr lang="en-US" sz="2400" dirty="0">
                <a:solidFill>
                  <a:schemeClr val="tx1"/>
                </a:solidFill>
                <a:latin typeface="+mj-lt"/>
                <a:hlinkClick r:id="rId3"/>
              </a:rPr>
              <a:t>Steven.Zeliadt@va.gov</a:t>
            </a:r>
            <a:r>
              <a:rPr lang="en-US" sz="2400" dirty="0">
                <a:solidFill>
                  <a:schemeClr val="tx1"/>
                </a:solidFill>
                <a:latin typeface="+mj-lt"/>
              </a:rPr>
              <a:t>  &amp; </a:t>
            </a:r>
            <a:r>
              <a:rPr lang="en-US" sz="2400" dirty="0">
                <a:solidFill>
                  <a:schemeClr val="tx1"/>
                </a:solidFill>
                <a:latin typeface="+mj-lt"/>
                <a:hlinkClick r:id="rId4"/>
              </a:rPr>
              <a:t>szeliadt@uw.edu</a:t>
            </a:r>
            <a:endParaRPr lang="en-US" sz="2400" dirty="0">
              <a:solidFill>
                <a:schemeClr val="tx1"/>
              </a:solidFill>
              <a:latin typeface="+mj-lt"/>
            </a:endParaRPr>
          </a:p>
          <a:p>
            <a:pPr>
              <a:spcBef>
                <a:spcPts val="0"/>
              </a:spcBef>
              <a:spcAft>
                <a:spcPts val="1200"/>
              </a:spcAft>
            </a:pPr>
            <a:r>
              <a:rPr lang="en-US" sz="2400" dirty="0">
                <a:solidFill>
                  <a:schemeClr val="tx1"/>
                </a:solidFill>
                <a:latin typeface="+mj-lt"/>
                <a:hlinkClick r:id="rId5"/>
              </a:rPr>
              <a:t>Stephanie.Taylor@va.gov</a:t>
            </a:r>
            <a:r>
              <a:rPr lang="en-US" sz="2400" dirty="0">
                <a:solidFill>
                  <a:schemeClr val="tx1"/>
                </a:solidFill>
                <a:latin typeface="+mj-lt"/>
              </a:rPr>
              <a:t> &amp; </a:t>
            </a:r>
            <a:r>
              <a:rPr lang="en-US" sz="2400" dirty="0">
                <a:solidFill>
                  <a:schemeClr val="tx1"/>
                </a:solidFill>
                <a:latin typeface="+mj-lt"/>
                <a:hlinkClick r:id="rId6"/>
              </a:rPr>
              <a:t>stephanietaylor@mednet.ucla.edu</a:t>
            </a:r>
            <a:endParaRPr lang="en-US" sz="2400" dirty="0">
              <a:solidFill>
                <a:schemeClr val="tx1"/>
              </a:solidFill>
              <a:latin typeface="+mj-lt"/>
            </a:endParaRPr>
          </a:p>
          <a:p>
            <a:pPr>
              <a:spcBef>
                <a:spcPts val="0"/>
              </a:spcBef>
              <a:spcAft>
                <a:spcPts val="1200"/>
              </a:spcAft>
            </a:pPr>
            <a:endParaRPr lang="en-US" sz="2400" dirty="0">
              <a:solidFill>
                <a:schemeClr val="tx1"/>
              </a:solidFill>
              <a:latin typeface="+mj-lt"/>
            </a:endParaRPr>
          </a:p>
          <a:p>
            <a:pPr>
              <a:spcBef>
                <a:spcPts val="0"/>
              </a:spcBef>
              <a:spcAft>
                <a:spcPts val="1200"/>
              </a:spcAft>
            </a:pPr>
            <a:r>
              <a:rPr lang="en-US" sz="2400" dirty="0">
                <a:solidFill>
                  <a:schemeClr val="tx1"/>
                </a:solidFill>
                <a:latin typeface="+mj-lt"/>
              </a:rPr>
              <a:t>Will also be presented </a:t>
            </a:r>
          </a:p>
          <a:p>
            <a:pPr marL="0" indent="0">
              <a:spcBef>
                <a:spcPts val="0"/>
              </a:spcBef>
              <a:spcAft>
                <a:spcPts val="1200"/>
              </a:spcAft>
              <a:buNone/>
            </a:pPr>
            <a:r>
              <a:rPr lang="en-US" sz="2400" dirty="0">
                <a:solidFill>
                  <a:schemeClr val="tx1"/>
                </a:solidFill>
                <a:effectLst/>
                <a:latin typeface="Century Gothic" panose="020B0502020202020204" pitchFamily="34" charset="0"/>
                <a:ea typeface="Calibri" panose="020F0502020204030204" pitchFamily="34" charset="0"/>
              </a:rPr>
              <a:t>		</a:t>
            </a:r>
            <a:r>
              <a:rPr lang="en-US" sz="2400" dirty="0">
                <a:solidFill>
                  <a:schemeClr val="tx1"/>
                </a:solidFill>
                <a:effectLst/>
                <a:latin typeface="+mj-lt"/>
                <a:ea typeface="Calibri" panose="020F0502020204030204" pitchFamily="34" charset="0"/>
                <a:cs typeface="Calibri" panose="020F0502020204030204" pitchFamily="34" charset="0"/>
              </a:rPr>
              <a:t>Oral Abstract Session 21: Interventions for Chronic Pain </a:t>
            </a:r>
          </a:p>
          <a:p>
            <a:pPr marL="0" indent="0">
              <a:spcBef>
                <a:spcPts val="0"/>
              </a:spcBef>
              <a:spcAft>
                <a:spcPts val="1200"/>
              </a:spcAft>
              <a:buNone/>
            </a:pPr>
            <a:r>
              <a:rPr lang="en-US" sz="2400" dirty="0">
                <a:solidFill>
                  <a:schemeClr val="tx1"/>
                </a:solidFill>
                <a:latin typeface="+mj-lt"/>
                <a:ea typeface="Calibri" panose="020F0502020204030204" pitchFamily="34" charset="0"/>
                <a:cs typeface="Calibri" panose="020F0502020204030204" pitchFamily="34" charset="0"/>
              </a:rPr>
              <a:t>		Friday </a:t>
            </a:r>
            <a:r>
              <a:rPr lang="en-US" sz="2400" dirty="0">
                <a:solidFill>
                  <a:schemeClr val="tx1"/>
                </a:solidFill>
                <a:effectLst/>
                <a:latin typeface="+mj-lt"/>
                <a:ea typeface="Calibri" panose="020F0502020204030204" pitchFamily="34" charset="0"/>
              </a:rPr>
              <a:t>3/7/2025  </a:t>
            </a:r>
            <a:r>
              <a:rPr lang="en-US" sz="2400" dirty="0">
                <a:solidFill>
                  <a:schemeClr val="tx1"/>
                </a:solidFill>
                <a:effectLst/>
                <a:latin typeface="+mj-lt"/>
                <a:ea typeface="Calibri" panose="020F0502020204030204" pitchFamily="34" charset="0"/>
                <a:cs typeface="Calibri" panose="020F0502020204030204" pitchFamily="34" charset="0"/>
              </a:rPr>
              <a:t>3:15 PM - 4:15 PM</a:t>
            </a:r>
          </a:p>
          <a:p>
            <a:pPr marL="0" indent="0">
              <a:spcBef>
                <a:spcPts val="0"/>
              </a:spcBef>
              <a:spcAft>
                <a:spcPts val="1200"/>
              </a:spcAft>
              <a:buNone/>
            </a:pPr>
            <a:endParaRPr lang="en-US" sz="2000" dirty="0">
              <a:latin typeface="+mj-lt"/>
              <a:ea typeface="Calibri" panose="020F0502020204030204" pitchFamily="34" charset="0"/>
              <a:cs typeface="Calibri" panose="020F0502020204030204" pitchFamily="34" charset="0"/>
            </a:endParaRPr>
          </a:p>
          <a:p>
            <a:pPr>
              <a:spcBef>
                <a:spcPts val="0"/>
              </a:spcBef>
              <a:spcAft>
                <a:spcPts val="1200"/>
              </a:spcAft>
            </a:pPr>
            <a:r>
              <a:rPr lang="en-US" sz="2400" dirty="0">
                <a:solidFill>
                  <a:schemeClr val="tx1"/>
                </a:solidFill>
                <a:latin typeface="+mj-lt"/>
              </a:rPr>
              <a:t>Questions</a:t>
            </a:r>
          </a:p>
          <a:p>
            <a:pPr>
              <a:spcBef>
                <a:spcPts val="0"/>
              </a:spcBef>
              <a:spcAft>
                <a:spcPts val="1200"/>
              </a:spcAft>
            </a:pPr>
            <a:endParaRPr lang="en-US" sz="2000" dirty="0">
              <a:effectLst/>
              <a:latin typeface="+mj-lt"/>
              <a:ea typeface="Calibri" panose="020F0502020204030204" pitchFamily="34" charset="0"/>
            </a:endParaRPr>
          </a:p>
          <a:p>
            <a:pPr>
              <a:spcBef>
                <a:spcPts val="0"/>
              </a:spcBef>
              <a:spcAft>
                <a:spcPts val="1200"/>
              </a:spcAft>
            </a:pPr>
            <a:endParaRPr lang="en-US" sz="2400" dirty="0">
              <a:solidFill>
                <a:schemeClr val="tx1"/>
              </a:solidFill>
              <a:latin typeface="+mj-lt"/>
            </a:endParaRPr>
          </a:p>
        </p:txBody>
      </p:sp>
      <p:sp>
        <p:nvSpPr>
          <p:cNvPr id="6" name="Slide Number Placeholder 5">
            <a:extLst>
              <a:ext uri="{FF2B5EF4-FFF2-40B4-BE49-F238E27FC236}">
                <a16:creationId xmlns:a16="http://schemas.microsoft.com/office/drawing/2014/main" id="{C6B710FD-9E42-5207-6E3A-E9E5424F00E2}"/>
              </a:ext>
            </a:extLst>
          </p:cNvPr>
          <p:cNvSpPr>
            <a:spLocks noGrp="1"/>
          </p:cNvSpPr>
          <p:nvPr>
            <p:ph type="sldNum" sz="quarter" idx="12"/>
          </p:nvPr>
        </p:nvSpPr>
        <p:spPr/>
        <p:txBody>
          <a:bodyPr/>
          <a:lstStyle/>
          <a:p>
            <a:fld id="{A829F25A-84D3-4F9E-BD6A-3ADD05BBF9F6}" type="slidenum">
              <a:rPr lang="en-US" altLang="en-US" smtClean="0"/>
              <a:pPr/>
              <a:t>19</a:t>
            </a:fld>
            <a:endParaRPr lang="en-US" altLang="en-US"/>
          </a:p>
        </p:txBody>
      </p:sp>
    </p:spTree>
    <p:extLst>
      <p:ext uri="{BB962C8B-B14F-4D97-AF65-F5344CB8AC3E}">
        <p14:creationId xmlns:p14="http://schemas.microsoft.com/office/powerpoint/2010/main" val="3677157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41C1B-0781-D2F5-296A-404C3A0AAB57}"/>
              </a:ext>
            </a:extLst>
          </p:cNvPr>
          <p:cNvSpPr>
            <a:spLocks noGrp="1"/>
          </p:cNvSpPr>
          <p:nvPr>
            <p:ph type="title"/>
          </p:nvPr>
        </p:nvSpPr>
        <p:spPr>
          <a:xfrm>
            <a:off x="457200" y="198438"/>
            <a:ext cx="8229600" cy="487362"/>
          </a:xfrm>
        </p:spPr>
        <p:txBody>
          <a:bodyPr/>
          <a:lstStyle/>
          <a:p>
            <a:pPr algn="ctr"/>
            <a:r>
              <a:rPr lang="en-US" sz="3200" b="1" cap="none" dirty="0">
                <a:latin typeface="+mn-lt"/>
              </a:rPr>
              <a:t> Symposium Papers</a:t>
            </a:r>
          </a:p>
        </p:txBody>
      </p:sp>
      <p:sp>
        <p:nvSpPr>
          <p:cNvPr id="3" name="Content Placeholder 2">
            <a:extLst>
              <a:ext uri="{FF2B5EF4-FFF2-40B4-BE49-F238E27FC236}">
                <a16:creationId xmlns:a16="http://schemas.microsoft.com/office/drawing/2014/main" id="{FDA68A8F-563E-8BAD-287E-DD9502A5FA8E}"/>
              </a:ext>
            </a:extLst>
          </p:cNvPr>
          <p:cNvSpPr>
            <a:spLocks noGrp="1"/>
          </p:cNvSpPr>
          <p:nvPr>
            <p:ph idx="1"/>
          </p:nvPr>
        </p:nvSpPr>
        <p:spPr>
          <a:xfrm>
            <a:off x="441960" y="1344930"/>
            <a:ext cx="8839200" cy="5181600"/>
          </a:xfrm>
        </p:spPr>
        <p:txBody>
          <a:bodyPr/>
          <a:lstStyle/>
          <a:p>
            <a:pPr marL="0" indent="0">
              <a:spcBef>
                <a:spcPts val="0"/>
              </a:spcBef>
              <a:spcAft>
                <a:spcPts val="1200"/>
              </a:spcAft>
              <a:buNone/>
            </a:pPr>
            <a:r>
              <a:rPr lang="en-US" sz="2400" kern="100" dirty="0">
                <a:solidFill>
                  <a:schemeClr val="tx1"/>
                </a:solidFill>
                <a:latin typeface="+mn-lt"/>
                <a:ea typeface="Calibri" panose="020F0502020204030204" pitchFamily="34" charset="0"/>
                <a:cs typeface="Times New Roman" panose="02020603050405020304" pitchFamily="18" charset="0"/>
              </a:rPr>
              <a:t>3</a:t>
            </a:r>
            <a:r>
              <a:rPr lang="en-US" sz="2400" kern="100" dirty="0">
                <a:solidFill>
                  <a:schemeClr val="tx1"/>
                </a:solidFill>
                <a:effectLst/>
                <a:latin typeface="+mn-lt"/>
                <a:ea typeface="Calibri" panose="020F0502020204030204" pitchFamily="34" charset="0"/>
                <a:cs typeface="Times New Roman" panose="02020603050405020304" pitchFamily="18" charset="0"/>
              </a:rPr>
              <a:t> teams’ studies using data from the nation’s largest survey of patients with chronic musculoskeletal pain on CIH therapy use and patient-reported outcomes from that use.</a:t>
            </a:r>
          </a:p>
          <a:p>
            <a:pPr marL="0" indent="0">
              <a:spcBef>
                <a:spcPts val="0"/>
              </a:spcBef>
              <a:spcAft>
                <a:spcPts val="1200"/>
              </a:spcAft>
              <a:buNone/>
            </a:pPr>
            <a:r>
              <a:rPr lang="en-US" sz="2400" b="1" kern="100" dirty="0">
                <a:solidFill>
                  <a:schemeClr val="tx1"/>
                </a:solidFill>
                <a:latin typeface="+mn-lt"/>
                <a:ea typeface="Calibri" panose="020F0502020204030204" pitchFamily="34" charset="0"/>
                <a:cs typeface="Times New Roman" panose="02020603050405020304" pitchFamily="18" charset="0"/>
              </a:rPr>
              <a:t>Zeliadt Paper 1</a:t>
            </a:r>
            <a:r>
              <a:rPr lang="en-US" sz="2400" kern="100" dirty="0">
                <a:solidFill>
                  <a:schemeClr val="tx1"/>
                </a:solidFill>
                <a:latin typeface="+mn-lt"/>
                <a:ea typeface="Calibri" panose="020F0502020204030204" pitchFamily="34" charset="0"/>
                <a:cs typeface="Times New Roman" panose="02020603050405020304" pitchFamily="18" charset="0"/>
              </a:rPr>
              <a:t>)  Effectiveness of </a:t>
            </a:r>
            <a:r>
              <a:rPr lang="en-US" sz="2400" kern="100" dirty="0">
                <a:solidFill>
                  <a:schemeClr val="tx1"/>
                </a:solidFill>
                <a:effectLst/>
                <a:latin typeface="+mn-lt"/>
                <a:ea typeface="Calibri" panose="020F0502020204030204" pitchFamily="34" charset="0"/>
                <a:cs typeface="Times New Roman" panose="02020603050405020304" pitchFamily="18" charset="0"/>
              </a:rPr>
              <a:t>using practitioner-delivered CIH therapies alone or with self-care CIH therapies on pain and pain-related conditions</a:t>
            </a:r>
          </a:p>
          <a:p>
            <a:pPr marL="0" indent="0">
              <a:spcBef>
                <a:spcPts val="0"/>
              </a:spcBef>
              <a:spcAft>
                <a:spcPts val="1200"/>
              </a:spcAft>
              <a:buNone/>
            </a:pPr>
            <a:r>
              <a:rPr lang="en-US" sz="2400" b="1" kern="100" dirty="0">
                <a:solidFill>
                  <a:schemeClr val="tx1"/>
                </a:solidFill>
                <a:latin typeface="+mn-lt"/>
                <a:ea typeface="Calibri" panose="020F0502020204030204" pitchFamily="34" charset="0"/>
                <a:cs typeface="Times New Roman" panose="02020603050405020304" pitchFamily="18" charset="0"/>
              </a:rPr>
              <a:t>Taylor Paper 2</a:t>
            </a:r>
            <a:r>
              <a:rPr lang="en-US" sz="2400" kern="100" dirty="0">
                <a:solidFill>
                  <a:schemeClr val="tx1"/>
                </a:solidFill>
                <a:latin typeface="+mn-lt"/>
                <a:ea typeface="Calibri" panose="020F0502020204030204" pitchFamily="34" charset="0"/>
                <a:cs typeface="Times New Roman" panose="02020603050405020304" pitchFamily="18" charset="0"/>
              </a:rPr>
              <a:t>) Effectiveness of different # of sessions of yoga on health and wellness outcomes</a:t>
            </a:r>
          </a:p>
          <a:p>
            <a:pPr marL="0" indent="0">
              <a:spcBef>
                <a:spcPts val="0"/>
              </a:spcBef>
              <a:spcAft>
                <a:spcPts val="1200"/>
              </a:spcAft>
              <a:buNone/>
            </a:pPr>
            <a:r>
              <a:rPr lang="en-US" sz="2400" b="1" kern="100" dirty="0">
                <a:solidFill>
                  <a:schemeClr val="tx1"/>
                </a:solidFill>
                <a:latin typeface="+mn-lt"/>
                <a:ea typeface="Calibri" panose="020F0502020204030204" pitchFamily="34" charset="0"/>
                <a:cs typeface="Times New Roman" panose="02020603050405020304" pitchFamily="18" charset="0"/>
              </a:rPr>
              <a:t>Coggeshall </a:t>
            </a:r>
            <a:r>
              <a:rPr lang="en-US" sz="2400" b="1" kern="100" dirty="0">
                <a:solidFill>
                  <a:schemeClr val="tx1"/>
                </a:solidFill>
                <a:effectLst/>
                <a:latin typeface="+mn-lt"/>
                <a:ea typeface="Calibri" panose="020F0502020204030204" pitchFamily="34" charset="0"/>
                <a:cs typeface="Times New Roman" panose="02020603050405020304" pitchFamily="18" charset="0"/>
              </a:rPr>
              <a:t>Paper 3</a:t>
            </a:r>
            <a:r>
              <a:rPr lang="en-US" sz="2400" kern="100" dirty="0">
                <a:solidFill>
                  <a:schemeClr val="tx1"/>
                </a:solidFill>
                <a:effectLst/>
                <a:latin typeface="+mn-lt"/>
                <a:ea typeface="Calibri" panose="020F0502020204030204" pitchFamily="34" charset="0"/>
                <a:cs typeface="Times New Roman" panose="02020603050405020304" pitchFamily="18" charset="0"/>
              </a:rPr>
              <a:t>)</a:t>
            </a:r>
            <a:r>
              <a:rPr lang="en-US" sz="2400" kern="100" dirty="0">
                <a:solidFill>
                  <a:schemeClr val="tx1"/>
                </a:solidFill>
                <a:latin typeface="+mn-lt"/>
                <a:ea typeface="Calibri" panose="020F0502020204030204" pitchFamily="34" charset="0"/>
                <a:cs typeface="Times New Roman" panose="02020603050405020304" pitchFamily="18" charset="0"/>
              </a:rPr>
              <a:t> Effectiveness of different # of sessions of meditation on health and wellness outcomes</a:t>
            </a:r>
          </a:p>
          <a:p>
            <a:pPr marL="0" indent="0">
              <a:buNone/>
            </a:pPr>
            <a:endParaRPr lang="en-US" sz="2400" kern="100" dirty="0">
              <a:solidFill>
                <a:schemeClr val="tx1"/>
              </a:solidFill>
              <a:latin typeface="+mn-lt"/>
              <a:ea typeface="Calibri" panose="020F0502020204030204" pitchFamily="34" charset="0"/>
              <a:cs typeface="Times New Roman" panose="02020603050405020304" pitchFamily="18" charset="0"/>
            </a:endParaRPr>
          </a:p>
          <a:p>
            <a:pPr marL="0" indent="0">
              <a:buNone/>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solidFill>
                <a:schemeClr val="tx1"/>
              </a:solidFill>
              <a:latin typeface="+mn-lt"/>
              <a:ea typeface="Times New Roman" panose="02020603050405020304" pitchFamily="18" charset="0"/>
            </a:endParaRPr>
          </a:p>
        </p:txBody>
      </p:sp>
      <p:sp>
        <p:nvSpPr>
          <p:cNvPr id="6" name="Slide Number Placeholder 5">
            <a:extLst>
              <a:ext uri="{FF2B5EF4-FFF2-40B4-BE49-F238E27FC236}">
                <a16:creationId xmlns:a16="http://schemas.microsoft.com/office/drawing/2014/main" id="{27CFFBD8-3E4C-E226-9670-D4F5310F578E}"/>
              </a:ext>
            </a:extLst>
          </p:cNvPr>
          <p:cNvSpPr>
            <a:spLocks noGrp="1"/>
          </p:cNvSpPr>
          <p:nvPr>
            <p:ph type="sldNum" sz="quarter" idx="12"/>
          </p:nvPr>
        </p:nvSpPr>
        <p:spPr/>
        <p:txBody>
          <a:bodyPr/>
          <a:lstStyle/>
          <a:p>
            <a:fld id="{A829F25A-84D3-4F9E-BD6A-3ADD05BBF9F6}" type="slidenum">
              <a:rPr lang="en-US" altLang="en-US" smtClean="0"/>
              <a:pPr/>
              <a:t>2</a:t>
            </a:fld>
            <a:endParaRPr lang="en-US" altLang="en-US"/>
          </a:p>
        </p:txBody>
      </p:sp>
    </p:spTree>
    <p:extLst>
      <p:ext uri="{BB962C8B-B14F-4D97-AF65-F5344CB8AC3E}">
        <p14:creationId xmlns:p14="http://schemas.microsoft.com/office/powerpoint/2010/main" val="1231575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491663" y="611899"/>
            <a:ext cx="8305799" cy="3698891"/>
          </a:xfrm>
          <a:prstGeom prst="rect">
            <a:avLst/>
          </a:prstGeom>
          <a:noFill/>
          <a:ln>
            <a:noFill/>
          </a:ln>
        </p:spPr>
        <p:txBody>
          <a:bodyPr spcFirstLastPara="1" wrap="square" lIns="68569" tIns="34275" rIns="68569" bIns="34275" anchor="t" anchorCtr="0">
            <a:noAutofit/>
          </a:bodyPr>
          <a:lstStyle/>
          <a:p>
            <a:pPr lvl="0" algn="ctr"/>
            <a:br>
              <a:rPr lang="en-US" sz="2250" b="1" dirty="0">
                <a:solidFill>
                  <a:srgbClr val="FFFFFF"/>
                </a:solidFill>
                <a:latin typeface="Arial"/>
                <a:ea typeface="Arial"/>
                <a:cs typeface="Arial"/>
                <a:sym typeface="Arial"/>
              </a:rPr>
            </a:br>
            <a:br>
              <a:rPr lang="en-US" sz="2250" b="1" dirty="0">
                <a:solidFill>
                  <a:srgbClr val="FFFFFF"/>
                </a:solidFill>
                <a:latin typeface="Arial"/>
                <a:ea typeface="Arial"/>
                <a:cs typeface="Arial"/>
                <a:sym typeface="Arial"/>
              </a:rPr>
            </a:br>
            <a:br>
              <a:rPr lang="en-US" sz="2400" b="1" dirty="0">
                <a:latin typeface="Calibri" panose="020F0502020204030204" pitchFamily="34" charset="0"/>
                <a:ea typeface="Calibri" panose="020F0502020204030204" pitchFamily="34" charset="0"/>
                <a:cs typeface="Times New Roman" panose="02020603050405020304" pitchFamily="18" charset="0"/>
              </a:rPr>
            </a:br>
            <a:br>
              <a:rPr lang="en-US" sz="1600" b="1" dirty="0">
                <a:latin typeface="Calibri" panose="020F0502020204030204" pitchFamily="34" charset="0"/>
                <a:ea typeface="Calibri" panose="020F0502020204030204" pitchFamily="34" charset="0"/>
                <a:cs typeface="Times New Roman" panose="02020603050405020304" pitchFamily="18" charset="0"/>
              </a:rPr>
            </a:br>
            <a:r>
              <a:rPr lang="en-US" sz="3200" b="1" dirty="0">
                <a:latin typeface="Calibri" panose="020F0502020204030204" pitchFamily="34" charset="0"/>
                <a:ea typeface="Calibri" panose="020F0502020204030204" pitchFamily="34" charset="0"/>
                <a:cs typeface="Times New Roman" panose="02020603050405020304" pitchFamily="18" charset="0"/>
              </a:rPr>
              <a:t>What Number of Yoga Sessions is  Associated with Improved Health?</a:t>
            </a:r>
            <a:br>
              <a:rPr lang="en-US" sz="3200" b="1" dirty="0">
                <a:latin typeface="Calibri" panose="020F0502020204030204" pitchFamily="34" charset="0"/>
                <a:ea typeface="Calibri" panose="020F0502020204030204" pitchFamily="34" charset="0"/>
                <a:cs typeface="Times New Roman" panose="02020603050405020304" pitchFamily="18" charset="0"/>
              </a:rPr>
            </a:br>
            <a:br>
              <a:rPr lang="en-US" sz="3200" b="1" dirty="0">
                <a:latin typeface="Calibri" panose="020F0502020204030204" pitchFamily="34" charset="0"/>
                <a:ea typeface="Calibri" panose="020F0502020204030204" pitchFamily="34" charset="0"/>
                <a:cs typeface="Times New Roman" panose="02020603050405020304" pitchFamily="18" charset="0"/>
              </a:rPr>
            </a:br>
            <a:r>
              <a:rPr lang="en-US" sz="2800" b="1" dirty="0">
                <a:latin typeface="Calibri" panose="020F0502020204030204" pitchFamily="34" charset="0"/>
                <a:ea typeface="Calibri" panose="020F0502020204030204" pitchFamily="34" charset="0"/>
                <a:cs typeface="Times New Roman" panose="02020603050405020304" pitchFamily="18" charset="0"/>
              </a:rPr>
              <a:t>Stephanie Taylor, PhD </a:t>
            </a:r>
            <a:br>
              <a:rPr lang="en-US" sz="2800" b="1" dirty="0">
                <a:latin typeface="Calibri" panose="020F0502020204030204" pitchFamily="34" charset="0"/>
                <a:ea typeface="Calibri" panose="020F0502020204030204" pitchFamily="34" charset="0"/>
                <a:cs typeface="Times New Roman" panose="02020603050405020304" pitchFamily="18" charset="0"/>
              </a:rPr>
            </a:br>
            <a:br>
              <a:rPr lang="en-US" sz="2400" b="1" dirty="0">
                <a:latin typeface="Calibri" panose="020F0502020204030204" pitchFamily="34" charset="0"/>
                <a:ea typeface="Calibri" panose="020F0502020204030204" pitchFamily="34" charset="0"/>
                <a:cs typeface="Times New Roman" panose="02020603050405020304" pitchFamily="18" charset="0"/>
              </a:rPr>
            </a:br>
            <a:r>
              <a:rPr lang="en-US" sz="2400" b="1" dirty="0">
                <a:latin typeface="Calibri" panose="020F0502020204030204" pitchFamily="34" charset="0"/>
                <a:ea typeface="Calibri" panose="020F0502020204030204" pitchFamily="34" charset="0"/>
                <a:cs typeface="Times New Roman" panose="02020603050405020304" pitchFamily="18" charset="0"/>
              </a:rPr>
              <a:t>paper co-authors:</a:t>
            </a:r>
            <a:br>
              <a:rPr lang="en-US" sz="2400" b="1" dirty="0">
                <a:latin typeface="Calibri" panose="020F0502020204030204" pitchFamily="34" charset="0"/>
                <a:ea typeface="Calibri" panose="020F0502020204030204" pitchFamily="34" charset="0"/>
                <a:cs typeface="Times New Roman" panose="02020603050405020304" pitchFamily="18" charset="0"/>
              </a:rPr>
            </a:br>
            <a:r>
              <a:rPr lang="en-US" sz="2400" b="1" dirty="0">
                <a:latin typeface="Calibri" panose="020F0502020204030204" pitchFamily="34" charset="0"/>
                <a:ea typeface="Calibri" panose="020F0502020204030204" pitchFamily="34" charset="0"/>
                <a:cs typeface="Times New Roman" panose="02020603050405020304" pitchFamily="18" charset="0"/>
              </a:rPr>
              <a:t>Stephen Frochen, Diana Burgess, Lee Cross, </a:t>
            </a:r>
            <a:br>
              <a:rPr lang="en-US" sz="2400" b="1" dirty="0">
                <a:latin typeface="Calibri" panose="020F0502020204030204" pitchFamily="34" charset="0"/>
                <a:ea typeface="Calibri" panose="020F0502020204030204" pitchFamily="34" charset="0"/>
                <a:cs typeface="Times New Roman" panose="02020603050405020304" pitchFamily="18" charset="0"/>
              </a:rPr>
            </a:br>
            <a:r>
              <a:rPr lang="en-US" sz="2400" b="1" dirty="0">
                <a:latin typeface="Calibri" panose="020F0502020204030204" pitchFamily="34" charset="0"/>
                <a:ea typeface="Calibri" panose="020F0502020204030204" pitchFamily="34" charset="0"/>
                <a:cs typeface="Times New Roman" panose="02020603050405020304" pitchFamily="18" charset="0"/>
              </a:rPr>
              <a:t>Marlysa Sullivan, Steve Zeliadt</a:t>
            </a:r>
            <a:br>
              <a:rPr lang="en-US" sz="2400" b="1" dirty="0">
                <a:latin typeface="Calibri" panose="020F0502020204030204" pitchFamily="34" charset="0"/>
                <a:ea typeface="Calibri" panose="020F0502020204030204" pitchFamily="34" charset="0"/>
                <a:cs typeface="Times New Roman" panose="02020603050405020304" pitchFamily="18" charset="0"/>
              </a:rPr>
            </a:br>
            <a:br>
              <a:rPr lang="en-US" sz="3200" b="1" dirty="0">
                <a:latin typeface="Calibri" panose="020F0502020204030204" pitchFamily="34" charset="0"/>
                <a:ea typeface="Calibri" panose="020F0502020204030204" pitchFamily="34" charset="0"/>
                <a:cs typeface="Times New Roman" panose="02020603050405020304" pitchFamily="18" charset="0"/>
              </a:rPr>
            </a:br>
            <a:br>
              <a:rPr lang="en-US" sz="3200" b="1" dirty="0">
                <a:latin typeface="Calibri" panose="020F0502020204030204" pitchFamily="34" charset="0"/>
                <a:ea typeface="Calibri" panose="020F0502020204030204" pitchFamily="34" charset="0"/>
                <a:cs typeface="Times New Roman" panose="02020603050405020304" pitchFamily="18" charset="0"/>
              </a:rPr>
            </a:br>
            <a:br>
              <a:rPr lang="en-US" sz="1600" b="1" dirty="0">
                <a:latin typeface="Calibri" panose="020F0502020204030204" pitchFamily="34" charset="0"/>
                <a:ea typeface="Calibri" panose="020F0502020204030204" pitchFamily="34" charset="0"/>
                <a:cs typeface="Times New Roman" panose="02020603050405020304" pitchFamily="18" charset="0"/>
              </a:rPr>
            </a:br>
            <a:br>
              <a:rPr lang="en-US" sz="1800" b="1" dirty="0">
                <a:latin typeface="Arial"/>
                <a:ea typeface="Arial"/>
                <a:cs typeface="Arial"/>
                <a:sym typeface="Arial"/>
              </a:rPr>
            </a:br>
            <a:br>
              <a:rPr lang="en-US" sz="1800" b="1" dirty="0">
                <a:solidFill>
                  <a:srgbClr val="FFFFFF"/>
                </a:solidFill>
                <a:latin typeface="Arial"/>
                <a:ea typeface="Arial"/>
                <a:cs typeface="Arial"/>
                <a:sym typeface="Arial"/>
              </a:rPr>
            </a:br>
            <a:r>
              <a:rPr lang="en-US" sz="1800" b="1" dirty="0">
                <a:solidFill>
                  <a:srgbClr val="FFFFFF"/>
                </a:solidFill>
                <a:latin typeface="Arial"/>
                <a:ea typeface="Arial"/>
                <a:cs typeface="Arial"/>
                <a:sym typeface="Arial"/>
              </a:rPr>
              <a:t> </a:t>
            </a:r>
            <a:br>
              <a:rPr lang="en-US" sz="1800" b="1" dirty="0">
                <a:solidFill>
                  <a:srgbClr val="FFFFFF"/>
                </a:solidFill>
                <a:latin typeface="Arial"/>
                <a:ea typeface="Arial"/>
                <a:cs typeface="Arial"/>
                <a:sym typeface="Arial"/>
              </a:rPr>
            </a:br>
            <a:br>
              <a:rPr lang="en-US" sz="1800" b="1" dirty="0">
                <a:solidFill>
                  <a:srgbClr val="FFFFFF"/>
                </a:solidFill>
                <a:latin typeface="Arial"/>
                <a:ea typeface="Arial"/>
                <a:cs typeface="Arial"/>
                <a:sym typeface="Arial"/>
              </a:rPr>
            </a:br>
            <a:endParaRPr sz="1800" b="1" dirty="0">
              <a:solidFill>
                <a:srgbClr val="FFFFFF"/>
              </a:solidFill>
            </a:endParaRPr>
          </a:p>
        </p:txBody>
      </p:sp>
      <p:sp>
        <p:nvSpPr>
          <p:cNvPr id="68" name="Shape 68"/>
          <p:cNvSpPr txBox="1"/>
          <p:nvPr/>
        </p:nvSpPr>
        <p:spPr>
          <a:xfrm>
            <a:off x="4029356" y="5121731"/>
            <a:ext cx="4655025" cy="621450"/>
          </a:xfrm>
          <a:prstGeom prst="rect">
            <a:avLst/>
          </a:prstGeom>
          <a:noFill/>
          <a:ln>
            <a:noFill/>
          </a:ln>
        </p:spPr>
        <p:txBody>
          <a:bodyPr spcFirstLastPara="1" wrap="square" lIns="68569" tIns="34275" rIns="68569" bIns="34275" anchor="t" anchorCtr="0">
            <a:noAutofit/>
          </a:bodyPr>
          <a:lstStyle/>
          <a:p>
            <a:pPr algn="r">
              <a:spcBef>
                <a:spcPts val="420"/>
              </a:spcBef>
              <a:spcAft>
                <a:spcPts val="0"/>
              </a:spcAft>
              <a:buClr>
                <a:schemeClr val="lt1"/>
              </a:buClr>
              <a:buSzPts val="2800"/>
            </a:pPr>
            <a:endParaRPr sz="2100" dirty="0">
              <a:solidFill>
                <a:schemeClr val="lt1"/>
              </a:solidFill>
              <a:latin typeface="Georgia"/>
              <a:ea typeface="Georgia"/>
              <a:cs typeface="Georgia"/>
              <a:sym typeface="Georgia"/>
            </a:endParaRPr>
          </a:p>
        </p:txBody>
      </p:sp>
      <p:pic>
        <p:nvPicPr>
          <p:cNvPr id="2" name="Picture 1">
            <a:extLst>
              <a:ext uri="{FF2B5EF4-FFF2-40B4-BE49-F238E27FC236}">
                <a16:creationId xmlns:a16="http://schemas.microsoft.com/office/drawing/2014/main" id="{04738C58-EA0C-BD95-E789-1515FF56460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2098" y="5743181"/>
            <a:ext cx="1644931" cy="537210"/>
          </a:xfrm>
          <a:prstGeom prst="rect">
            <a:avLst/>
          </a:prstGeom>
          <a:noFill/>
          <a:ln>
            <a:noFill/>
          </a:ln>
        </p:spPr>
      </p:pic>
    </p:spTree>
    <p:extLst>
      <p:ext uri="{BB962C8B-B14F-4D97-AF65-F5344CB8AC3E}">
        <p14:creationId xmlns:p14="http://schemas.microsoft.com/office/powerpoint/2010/main" val="229140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F3A50E-8A2B-4A53-7AB5-CCB880AA181B}"/>
              </a:ext>
            </a:extLst>
          </p:cNvPr>
          <p:cNvSpPr>
            <a:spLocks noGrp="1"/>
          </p:cNvSpPr>
          <p:nvPr>
            <p:ph idx="1"/>
          </p:nvPr>
        </p:nvSpPr>
        <p:spPr/>
        <p:txBody>
          <a:bodyPr/>
          <a:lstStyle/>
          <a:p>
            <a:pPr marL="0" indent="0">
              <a:buNone/>
            </a:pPr>
            <a:r>
              <a:rPr lang="en-US" sz="2400" dirty="0">
                <a:solidFill>
                  <a:srgbClr val="000000"/>
                </a:solidFill>
                <a:effectLst/>
                <a:latin typeface="Calibri" panose="020F0502020204030204" pitchFamily="34" charset="0"/>
                <a:ea typeface="Calibri" panose="020F0502020204030204" pitchFamily="34" charset="0"/>
              </a:rPr>
              <a:t>This evaluation was conducted by the Veterans Health Administration’s (VHA’s) Complementary and Integrative Health Evaluation Center (CIHEC) as part of a quality improvement evaluation requested and funded by the VHA Office of Patient Centered Care and Cultural Transformation, and by the VHA Quality Enhancement Research Initiative (QUERI) program [PEC 16-354]. </a:t>
            </a:r>
          </a:p>
          <a:p>
            <a:pPr marL="0" indent="0">
              <a:buNone/>
            </a:pPr>
            <a:endParaRPr lang="en-US" sz="2400" dirty="0">
              <a:solidFill>
                <a:srgbClr val="000000"/>
              </a:solidFill>
              <a:latin typeface="Calibri" panose="020F0502020204030204" pitchFamily="34" charset="0"/>
              <a:ea typeface="Calibri" panose="020F0502020204030204" pitchFamily="34" charset="0"/>
            </a:endParaRPr>
          </a:p>
          <a:p>
            <a:pPr marL="0" indent="0">
              <a:buNone/>
            </a:pPr>
            <a:r>
              <a:rPr lang="en-US" sz="2400" dirty="0">
                <a:solidFill>
                  <a:srgbClr val="000000"/>
                </a:solidFill>
                <a:effectLst/>
                <a:latin typeface="Calibri" panose="020F0502020204030204" pitchFamily="34" charset="0"/>
                <a:ea typeface="Calibri" panose="020F0502020204030204" pitchFamily="34" charset="0"/>
              </a:rPr>
              <a:t>The views and opinions of authors expressed in this presentation do not necessarily state or reflect those of the Veterans Health Administration or the United States Government. </a:t>
            </a:r>
            <a:endParaRPr lang="en-US" sz="2400" dirty="0">
              <a:effectLst/>
              <a:latin typeface="Calibri" panose="020F0502020204030204" pitchFamily="34" charset="0"/>
              <a:ea typeface="Calibri" panose="020F0502020204030204" pitchFamily="34" charset="0"/>
            </a:endParaRPr>
          </a:p>
          <a:p>
            <a:endParaRPr lang="en-US" dirty="0"/>
          </a:p>
        </p:txBody>
      </p:sp>
      <p:sp>
        <p:nvSpPr>
          <p:cNvPr id="6" name="Slide Number Placeholder 5">
            <a:extLst>
              <a:ext uri="{FF2B5EF4-FFF2-40B4-BE49-F238E27FC236}">
                <a16:creationId xmlns:a16="http://schemas.microsoft.com/office/drawing/2014/main" id="{7F01FA09-C2A0-2648-BDDE-D2797DAE0BF4}"/>
              </a:ext>
            </a:extLst>
          </p:cNvPr>
          <p:cNvSpPr>
            <a:spLocks noGrp="1"/>
          </p:cNvSpPr>
          <p:nvPr>
            <p:ph type="sldNum" sz="quarter" idx="12"/>
          </p:nvPr>
        </p:nvSpPr>
        <p:spPr/>
        <p:txBody>
          <a:bodyPr/>
          <a:lstStyle/>
          <a:p>
            <a:fld id="{A829F25A-84D3-4F9E-BD6A-3ADD05BBF9F6}" type="slidenum">
              <a:rPr lang="en-US" altLang="en-US" smtClean="0"/>
              <a:pPr/>
              <a:t>21</a:t>
            </a:fld>
            <a:endParaRPr lang="en-US" altLang="en-US"/>
          </a:p>
        </p:txBody>
      </p:sp>
    </p:spTree>
    <p:extLst>
      <p:ext uri="{BB962C8B-B14F-4D97-AF65-F5344CB8AC3E}">
        <p14:creationId xmlns:p14="http://schemas.microsoft.com/office/powerpoint/2010/main" val="1376012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228600" y="1600200"/>
            <a:ext cx="8458200" cy="594122"/>
          </a:xfrm>
          <a:prstGeom prst="rect">
            <a:avLst/>
          </a:prstGeom>
          <a:noFill/>
          <a:ln>
            <a:noFill/>
          </a:ln>
        </p:spPr>
        <p:txBody>
          <a:bodyPr spcFirstLastPara="1" wrap="square" lIns="68569" tIns="34275" rIns="68569" bIns="34275" anchor="t" anchorCtr="0">
            <a:noAutofit/>
          </a:bodyPr>
          <a:lstStyle/>
          <a:p>
            <a:pPr algn="l">
              <a:lnSpc>
                <a:spcPct val="107000"/>
              </a:lnSpc>
              <a:spcBef>
                <a:spcPts val="0"/>
              </a:spcBef>
              <a:spcAft>
                <a:spcPts val="1200"/>
              </a:spcAft>
            </a:pPr>
            <a:r>
              <a:rPr lang="en-US" sz="2400" b="1" dirty="0">
                <a:ea typeface="Calibri" panose="020F0502020204030204" pitchFamily="34" charset="0"/>
                <a:cs typeface="Times New Roman" panose="02020603050405020304" pitchFamily="18" charset="0"/>
              </a:rPr>
              <a:t>Partners: </a:t>
            </a:r>
            <a:r>
              <a:rPr lang="en-US" sz="2400" dirty="0">
                <a:ea typeface="Calibri" panose="020F0502020204030204" pitchFamily="34" charset="0"/>
                <a:cs typeface="Times New Roman" panose="02020603050405020304" pitchFamily="18" charset="0"/>
              </a:rPr>
              <a:t>Dr. Ben Kligler, Alison Whitehead, Dr. Janet Clark, Tammy Schult from VA Office of Patient Centered Care and Cultural Transformation (OPCC&amp;CT)</a:t>
            </a:r>
            <a:br>
              <a:rPr lang="en-US" sz="2400" dirty="0">
                <a:ea typeface="Calibri" panose="020F0502020204030204" pitchFamily="34" charset="0"/>
                <a:cs typeface="Times New Roman" panose="02020603050405020304" pitchFamily="18" charset="0"/>
              </a:rPr>
            </a:br>
            <a:br>
              <a:rPr lang="en-US" sz="2400" dirty="0">
                <a:ea typeface="Calibri" panose="020F0502020204030204" pitchFamily="34" charset="0"/>
                <a:cs typeface="Times New Roman" panose="02020603050405020304" pitchFamily="18" charset="0"/>
              </a:rPr>
            </a:br>
            <a:r>
              <a:rPr lang="en-US" sz="2400" b="1" dirty="0">
                <a:ea typeface="Times New Roman" panose="02020603050405020304" pitchFamily="18" charset="0"/>
              </a:rPr>
              <a:t>QUERI CIHEC Funding:</a:t>
            </a:r>
            <a:r>
              <a:rPr lang="en-US" sz="2400" dirty="0">
                <a:ea typeface="Times New Roman" panose="02020603050405020304" pitchFamily="18" charset="0"/>
              </a:rPr>
              <a:t>  OPCC&amp;CT and VA Quality </a:t>
            </a:r>
            <a:br>
              <a:rPr lang="en-US" sz="2400" dirty="0">
                <a:ea typeface="Times New Roman" panose="02020603050405020304" pitchFamily="18" charset="0"/>
              </a:rPr>
            </a:br>
            <a:r>
              <a:rPr lang="en-US" sz="2400" dirty="0">
                <a:ea typeface="Times New Roman" panose="02020603050405020304" pitchFamily="18" charset="0"/>
              </a:rPr>
              <a:t>Enhancement Research Initiative (grant #PEC 16-354).  </a:t>
            </a:r>
            <a:br>
              <a:rPr lang="en-US" sz="2400" dirty="0">
                <a:ea typeface="Times New Roman" panose="02020603050405020304" pitchFamily="18" charset="0"/>
              </a:rPr>
            </a:br>
            <a:br>
              <a:rPr lang="en-US" sz="2400" dirty="0">
                <a:ea typeface="Times New Roman" panose="02020603050405020304" pitchFamily="18" charset="0"/>
              </a:rPr>
            </a:br>
            <a:r>
              <a:rPr lang="en-US" sz="2400" b="1" dirty="0">
                <a:ea typeface="Calibri" panose="020F0502020204030204" pitchFamily="34" charset="0"/>
                <a:cs typeface="Times New Roman" panose="02020603050405020304" pitchFamily="18" charset="0"/>
              </a:rPr>
              <a:t>CIH Therapy Patient Experience Survey Development and Data Team</a:t>
            </a:r>
            <a:br>
              <a:rPr lang="en-US" sz="2000" b="1" u="sng" dirty="0">
                <a:ea typeface="Calibri" panose="020F0502020204030204" pitchFamily="34" charset="0"/>
                <a:cs typeface="Times New Roman" panose="02020603050405020304" pitchFamily="18" charset="0"/>
              </a:rPr>
            </a:br>
            <a:endParaRPr lang="en-US" sz="2000" dirty="0">
              <a:ea typeface="Times New Roman" panose="02020603050405020304" pitchFamily="18" charset="0"/>
            </a:endParaRPr>
          </a:p>
        </p:txBody>
      </p:sp>
      <p:sp>
        <p:nvSpPr>
          <p:cNvPr id="83" name="Shape 83"/>
          <p:cNvSpPr txBox="1">
            <a:spLocks noGrp="1"/>
          </p:cNvSpPr>
          <p:nvPr>
            <p:ph type="sldNum" idx="12"/>
          </p:nvPr>
        </p:nvSpPr>
        <p:spPr>
          <a:xfrm>
            <a:off x="6553200" y="5772150"/>
            <a:ext cx="2133600" cy="228600"/>
          </a:xfrm>
          <a:prstGeom prst="rect">
            <a:avLst/>
          </a:prstGeom>
          <a:noFill/>
          <a:ln>
            <a:noFill/>
          </a:ln>
        </p:spPr>
        <p:txBody>
          <a:bodyPr spcFirstLastPara="1" vert="horz" wrap="square" lIns="68569" tIns="34275" rIns="68569" bIns="34275" numCol="1" anchor="ctr" anchorCtr="0" compatLnSpc="1">
            <a:prstTxWarp prst="textNoShape">
              <a:avLst/>
            </a:prstTxWarp>
            <a:noAutofit/>
          </a:bodyPr>
          <a:lstStyle/>
          <a:p>
            <a:pPr>
              <a:spcBef>
                <a:spcPts val="0"/>
              </a:spcBef>
              <a:spcAft>
                <a:spcPts val="0"/>
              </a:spcAft>
            </a:pPr>
            <a:fld id="{00000000-1234-1234-1234-123412341234}" type="slidenum">
              <a:rPr lang="en-US" sz="750">
                <a:solidFill>
                  <a:schemeClr val="lt1"/>
                </a:solidFill>
                <a:latin typeface="Calibri"/>
                <a:ea typeface="Calibri"/>
                <a:cs typeface="Calibri"/>
                <a:sym typeface="Calibri"/>
              </a:rPr>
              <a:pPr>
                <a:spcBef>
                  <a:spcPts val="0"/>
                </a:spcBef>
                <a:spcAft>
                  <a:spcPts val="0"/>
                </a:spcAft>
              </a:pPr>
              <a:t>22</a:t>
            </a:fld>
            <a:endParaRPr sz="750" dirty="0">
              <a:solidFill>
                <a:schemeClr val="lt1"/>
              </a:solidFill>
              <a:latin typeface="Calibri"/>
              <a:ea typeface="Calibri"/>
              <a:cs typeface="Calibri"/>
              <a:sym typeface="Calibri"/>
            </a:endParaRPr>
          </a:p>
        </p:txBody>
      </p:sp>
      <p:sp>
        <p:nvSpPr>
          <p:cNvPr id="2" name="Shape 81">
            <a:extLst>
              <a:ext uri="{FF2B5EF4-FFF2-40B4-BE49-F238E27FC236}">
                <a16:creationId xmlns:a16="http://schemas.microsoft.com/office/drawing/2014/main" id="{75796117-6361-09D2-2A5D-E45E7588DBD4}"/>
              </a:ext>
            </a:extLst>
          </p:cNvPr>
          <p:cNvSpPr txBox="1">
            <a:spLocks/>
          </p:cNvSpPr>
          <p:nvPr/>
        </p:nvSpPr>
        <p:spPr>
          <a:xfrm>
            <a:off x="-26670" y="209593"/>
            <a:ext cx="10261600" cy="487362"/>
          </a:xfrm>
          <a:prstGeom prst="rect">
            <a:avLst/>
          </a:prstGeom>
          <a:noFill/>
          <a:ln>
            <a:noFill/>
          </a:ln>
        </p:spPr>
        <p:txBody>
          <a:bodyPr spcFirstLastPara="1" wrap="square" lIns="91425" tIns="45700" rIns="91425" bIns="45700" anchor="t" anchorCtr="0">
            <a:noAutofit/>
          </a:bodyPr>
          <a:lst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sz="3200" b="1">
                <a:solidFill>
                  <a:schemeClr val="bg1"/>
                </a:solidFill>
              </a:rPr>
              <a:t>Acknowledgements </a:t>
            </a:r>
            <a:endParaRPr lang="en-US" sz="3200" b="1" dirty="0">
              <a:solidFill>
                <a:schemeClr val="bg1"/>
              </a:solidFill>
              <a:sym typeface="Arial"/>
            </a:endParaRPr>
          </a:p>
        </p:txBody>
      </p:sp>
    </p:spTree>
    <p:extLst>
      <p:ext uri="{BB962C8B-B14F-4D97-AF65-F5344CB8AC3E}">
        <p14:creationId xmlns:p14="http://schemas.microsoft.com/office/powerpoint/2010/main" val="35581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41C1B-0781-D2F5-296A-404C3A0AAB57}"/>
              </a:ext>
            </a:extLst>
          </p:cNvPr>
          <p:cNvSpPr>
            <a:spLocks noGrp="1"/>
          </p:cNvSpPr>
          <p:nvPr>
            <p:ph type="title"/>
          </p:nvPr>
        </p:nvSpPr>
        <p:spPr/>
        <p:txBody>
          <a:bodyPr/>
          <a:lstStyle/>
          <a:p>
            <a:pPr algn="ctr"/>
            <a:r>
              <a:rPr lang="en-US" sz="3200" b="1" cap="none" dirty="0">
                <a:latin typeface="+mn-lt"/>
              </a:rPr>
              <a:t> Background</a:t>
            </a:r>
          </a:p>
        </p:txBody>
      </p:sp>
      <p:sp>
        <p:nvSpPr>
          <p:cNvPr id="3" name="Content Placeholder 2">
            <a:extLst>
              <a:ext uri="{FF2B5EF4-FFF2-40B4-BE49-F238E27FC236}">
                <a16:creationId xmlns:a16="http://schemas.microsoft.com/office/drawing/2014/main" id="{FDA68A8F-563E-8BAD-287E-DD9502A5FA8E}"/>
              </a:ext>
            </a:extLst>
          </p:cNvPr>
          <p:cNvSpPr>
            <a:spLocks noGrp="1"/>
          </p:cNvSpPr>
          <p:nvPr>
            <p:ph idx="1"/>
          </p:nvPr>
        </p:nvSpPr>
        <p:spPr>
          <a:xfrm>
            <a:off x="457200" y="1477962"/>
            <a:ext cx="7696200" cy="5181600"/>
          </a:xfrm>
        </p:spPr>
        <p:txBody>
          <a:bodyPr/>
          <a:lstStyle/>
          <a:p>
            <a:r>
              <a:rPr lang="en-US" sz="2400" dirty="0">
                <a:solidFill>
                  <a:schemeClr val="tx1"/>
                </a:solidFill>
                <a:latin typeface="+mn-lt"/>
                <a:ea typeface="Times New Roman" panose="02020603050405020304" pitchFamily="18" charset="0"/>
              </a:rPr>
              <a:t>Yoga interventions can improve chronic pain, anxiety, sleep, and depression.</a:t>
            </a:r>
          </a:p>
          <a:p>
            <a:r>
              <a:rPr lang="en-US" sz="2400" dirty="0">
                <a:solidFill>
                  <a:schemeClr val="tx1"/>
                </a:solidFill>
                <a:latin typeface="+mn-lt"/>
                <a:ea typeface="Times New Roman" panose="02020603050405020304" pitchFamily="18" charset="0"/>
              </a:rPr>
              <a:t>However, the field has still not coalesced around an optimal number of yoga sessions needed for some health outcomes.</a:t>
            </a:r>
            <a:endParaRPr lang="en-US" sz="2400" dirty="0">
              <a:solidFill>
                <a:schemeClr val="tx1"/>
              </a:solidFill>
              <a:latin typeface="+mn-lt"/>
            </a:endParaRPr>
          </a:p>
          <a:p>
            <a:r>
              <a:rPr lang="en-US" sz="2400" dirty="0">
                <a:solidFill>
                  <a:schemeClr val="tx1"/>
                </a:solidFill>
                <a:latin typeface="+mn-lt"/>
                <a:ea typeface="Times New Roman" panose="02020603050405020304" pitchFamily="18" charset="0"/>
              </a:rPr>
              <a:t>Most studies of yoga interventions understandably use a pre-set number of sessions to examine effectiveness (e.g., 6, 8, 10 sessions). </a:t>
            </a:r>
          </a:p>
          <a:p>
            <a:r>
              <a:rPr lang="en-US" sz="2400" dirty="0">
                <a:solidFill>
                  <a:schemeClr val="tx1"/>
                </a:solidFill>
                <a:latin typeface="+mn-lt"/>
                <a:ea typeface="Times New Roman" panose="02020603050405020304" pitchFamily="18" charset="0"/>
              </a:rPr>
              <a:t>Few have examined the effectiveness of varying numbers of sessions of yoga on health to determine the optimal number of sessions.</a:t>
            </a:r>
          </a:p>
        </p:txBody>
      </p:sp>
      <p:sp>
        <p:nvSpPr>
          <p:cNvPr id="6" name="Slide Number Placeholder 5">
            <a:extLst>
              <a:ext uri="{FF2B5EF4-FFF2-40B4-BE49-F238E27FC236}">
                <a16:creationId xmlns:a16="http://schemas.microsoft.com/office/drawing/2014/main" id="{27CFFBD8-3E4C-E226-9670-D4F5310F578E}"/>
              </a:ext>
            </a:extLst>
          </p:cNvPr>
          <p:cNvSpPr>
            <a:spLocks noGrp="1"/>
          </p:cNvSpPr>
          <p:nvPr>
            <p:ph type="sldNum" sz="quarter" idx="12"/>
          </p:nvPr>
        </p:nvSpPr>
        <p:spPr/>
        <p:txBody>
          <a:bodyPr/>
          <a:lstStyle/>
          <a:p>
            <a:fld id="{A829F25A-84D3-4F9E-BD6A-3ADD05BBF9F6}" type="slidenum">
              <a:rPr lang="en-US" altLang="en-US" smtClean="0"/>
              <a:pPr/>
              <a:t>23</a:t>
            </a:fld>
            <a:endParaRPr lang="en-US" altLang="en-US"/>
          </a:p>
        </p:txBody>
      </p:sp>
    </p:spTree>
    <p:extLst>
      <p:ext uri="{BB962C8B-B14F-4D97-AF65-F5344CB8AC3E}">
        <p14:creationId xmlns:p14="http://schemas.microsoft.com/office/powerpoint/2010/main" val="3406893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7653-433A-4E2D-8DED-445EAEBB7A08}"/>
              </a:ext>
            </a:extLst>
          </p:cNvPr>
          <p:cNvSpPr>
            <a:spLocks noGrp="1"/>
          </p:cNvSpPr>
          <p:nvPr>
            <p:ph type="title"/>
          </p:nvPr>
        </p:nvSpPr>
        <p:spPr/>
        <p:txBody>
          <a:bodyPr/>
          <a:lstStyle/>
          <a:p>
            <a:pPr algn="ctr"/>
            <a:r>
              <a:rPr lang="en-US" sz="3200" b="1" cap="none" dirty="0">
                <a:latin typeface="+mn-lt"/>
              </a:rPr>
              <a:t>Patient CIH Therapy Experience Survey</a:t>
            </a:r>
            <a:endParaRPr lang="en-US" sz="3200" b="1" cap="none" dirty="0">
              <a:latin typeface="+mj-lt"/>
            </a:endParaRPr>
          </a:p>
        </p:txBody>
      </p:sp>
      <p:sp>
        <p:nvSpPr>
          <p:cNvPr id="3" name="Content Placeholder 2">
            <a:extLst>
              <a:ext uri="{FF2B5EF4-FFF2-40B4-BE49-F238E27FC236}">
                <a16:creationId xmlns:a16="http://schemas.microsoft.com/office/drawing/2014/main" id="{E9D3ECE8-FD5E-DC38-0B53-BB69132E0AF7}"/>
              </a:ext>
            </a:extLst>
          </p:cNvPr>
          <p:cNvSpPr>
            <a:spLocks noGrp="1"/>
          </p:cNvSpPr>
          <p:nvPr/>
        </p:nvSpPr>
        <p:spPr>
          <a:xfrm>
            <a:off x="581025" y="990600"/>
            <a:ext cx="7981950" cy="4551709"/>
          </a:xfrm>
          <a:prstGeom prst="rect">
            <a:avLst/>
          </a:prstGeom>
          <a:ln>
            <a:solidFill>
              <a:schemeClr val="bg1"/>
            </a:solidFill>
          </a:ln>
        </p:spPr>
        <p:txBody>
          <a:bodyPr/>
          <a:lstStyle>
            <a:lvl1pPr marL="11573" indent="0" algn="l" defTabSz="192881" rtl="0" eaLnBrk="1" latinLnBrk="0" hangingPunct="1">
              <a:spcBef>
                <a:spcPct val="20000"/>
              </a:spcBef>
              <a:buFont typeface="+mj-lt"/>
              <a:buAutoNum type="romanUcPeriod"/>
              <a:defRPr sz="760" b="0" kern="1200">
                <a:solidFill>
                  <a:schemeClr val="bg1">
                    <a:lumMod val="50000"/>
                  </a:schemeClr>
                </a:solidFill>
                <a:latin typeface="Georgia"/>
                <a:ea typeface="+mn-ea"/>
                <a:cs typeface="Georgia"/>
              </a:defRPr>
            </a:lvl1pPr>
            <a:lvl2pPr marL="127302" indent="0" algn="l" defTabSz="192881" rtl="0" eaLnBrk="1" latinLnBrk="0" hangingPunct="1">
              <a:spcBef>
                <a:spcPct val="20000"/>
              </a:spcBef>
              <a:buFont typeface="+mj-lt"/>
              <a:buAutoNum type="alphaUcPeriod"/>
              <a:defRPr sz="675" b="1" i="0" kern="1200">
                <a:solidFill>
                  <a:schemeClr val="bg1">
                    <a:lumMod val="50000"/>
                  </a:schemeClr>
                </a:solidFill>
                <a:latin typeface="Georgia"/>
                <a:ea typeface="+mn-ea"/>
                <a:cs typeface="Georgia"/>
              </a:defRPr>
            </a:lvl2pPr>
            <a:lvl3pPr marL="262319" indent="0" algn="l" defTabSz="192881" rtl="0" eaLnBrk="1" latinLnBrk="0" hangingPunct="1">
              <a:spcBef>
                <a:spcPct val="20000"/>
              </a:spcBef>
              <a:buFont typeface="+mj-lt"/>
              <a:buAutoNum type="arabicPeriod"/>
              <a:defRPr sz="675" kern="1200">
                <a:solidFill>
                  <a:schemeClr val="bg1">
                    <a:lumMod val="50000"/>
                  </a:schemeClr>
                </a:solidFill>
                <a:latin typeface="Georgia"/>
                <a:ea typeface="+mn-ea"/>
                <a:cs typeface="Georgia"/>
              </a:defRPr>
            </a:lvl3pPr>
            <a:lvl4pPr marL="366475" indent="0" algn="l" defTabSz="192881" rtl="0" eaLnBrk="1" latinLnBrk="0" hangingPunct="1">
              <a:spcBef>
                <a:spcPct val="20000"/>
              </a:spcBef>
              <a:buFont typeface="+mj-lt"/>
              <a:buAutoNum type="alphaLcParenR"/>
              <a:defRPr sz="675" kern="1200">
                <a:solidFill>
                  <a:schemeClr val="bg1">
                    <a:lumMod val="50000"/>
                  </a:schemeClr>
                </a:solidFill>
                <a:latin typeface="Georgia"/>
                <a:ea typeface="+mn-ea"/>
                <a:cs typeface="Georgia"/>
              </a:defRPr>
            </a:lvl4pPr>
            <a:lvl5pPr marL="482204" indent="0" algn="l" defTabSz="192881" rtl="0" eaLnBrk="1" latinLnBrk="0" hangingPunct="1">
              <a:spcBef>
                <a:spcPct val="20000"/>
              </a:spcBef>
              <a:buFont typeface="Arial"/>
              <a:buChar char="•"/>
              <a:defRPr sz="675" kern="1200">
                <a:solidFill>
                  <a:schemeClr val="bg1">
                    <a:lumMod val="50000"/>
                  </a:schemeClr>
                </a:solidFill>
                <a:latin typeface="Georgia"/>
                <a:ea typeface="+mn-ea"/>
                <a:cs typeface="Georgia"/>
              </a:defRPr>
            </a:lvl5pPr>
            <a:lvl6pPr marL="1060847" indent="-96441" algn="l" defTabSz="192881" rtl="0" eaLnBrk="1" latinLnBrk="0" hangingPunct="1">
              <a:spcBef>
                <a:spcPct val="20000"/>
              </a:spcBef>
              <a:buFont typeface="Arial"/>
              <a:buChar char="•"/>
              <a:defRPr sz="844" kern="1200">
                <a:solidFill>
                  <a:schemeClr val="tx1"/>
                </a:solidFill>
                <a:latin typeface="+mn-lt"/>
                <a:ea typeface="+mn-ea"/>
                <a:cs typeface="+mn-cs"/>
              </a:defRPr>
            </a:lvl6pPr>
            <a:lvl7pPr marL="1253729" indent="-96441" algn="l" defTabSz="192881" rtl="0" eaLnBrk="1" latinLnBrk="0" hangingPunct="1">
              <a:spcBef>
                <a:spcPct val="20000"/>
              </a:spcBef>
              <a:buFont typeface="Arial"/>
              <a:buChar char="•"/>
              <a:defRPr sz="844" kern="1200">
                <a:solidFill>
                  <a:schemeClr val="tx1"/>
                </a:solidFill>
                <a:latin typeface="+mn-lt"/>
                <a:ea typeface="+mn-ea"/>
                <a:cs typeface="+mn-cs"/>
              </a:defRPr>
            </a:lvl7pPr>
            <a:lvl8pPr marL="1446610" indent="-96441" algn="l" defTabSz="192881" rtl="0" eaLnBrk="1" latinLnBrk="0" hangingPunct="1">
              <a:spcBef>
                <a:spcPct val="20000"/>
              </a:spcBef>
              <a:buFont typeface="Arial"/>
              <a:buChar char="•"/>
              <a:defRPr sz="844" kern="1200">
                <a:solidFill>
                  <a:schemeClr val="tx1"/>
                </a:solidFill>
                <a:latin typeface="+mn-lt"/>
                <a:ea typeface="+mn-ea"/>
                <a:cs typeface="+mn-cs"/>
              </a:defRPr>
            </a:lvl8pPr>
            <a:lvl9pPr marL="1639491" indent="-96441" algn="l" defTabSz="192881" rtl="0" eaLnBrk="1" latinLnBrk="0" hangingPunct="1">
              <a:spcBef>
                <a:spcPct val="20000"/>
              </a:spcBef>
              <a:buFont typeface="Arial"/>
              <a:buChar char="•"/>
              <a:defRPr sz="844" kern="1200">
                <a:solidFill>
                  <a:schemeClr val="tx1"/>
                </a:solidFill>
                <a:latin typeface="+mn-lt"/>
                <a:ea typeface="+mn-ea"/>
                <a:cs typeface="+mn-cs"/>
              </a:defRPr>
            </a:lvl9pPr>
          </a:lstStyle>
          <a:p>
            <a:pPr>
              <a:buNone/>
            </a:pPr>
            <a:r>
              <a:rPr lang="en-US" sz="2400" dirty="0">
                <a:solidFill>
                  <a:schemeClr val="tx1"/>
                </a:solidFill>
                <a:highlight>
                  <a:srgbClr val="FFFF00"/>
                </a:highlight>
                <a:latin typeface="+mj-lt"/>
              </a:rPr>
              <a:t>			</a:t>
            </a:r>
          </a:p>
          <a:p>
            <a:pPr marL="183023" indent="-171450">
              <a:buFont typeface="Arial" panose="020B0604020202020204" pitchFamily="34" charset="0"/>
              <a:buChar char="•"/>
            </a:pPr>
            <a:endParaRPr lang="en-US" sz="2400" dirty="0">
              <a:solidFill>
                <a:schemeClr val="tx1"/>
              </a:solidFill>
              <a:latin typeface="+mj-lt"/>
            </a:endParaRPr>
          </a:p>
          <a:p>
            <a:pPr marL="183023" indent="-171450">
              <a:buFont typeface="Arial" panose="020B0604020202020204" pitchFamily="34" charset="0"/>
              <a:buChar char="•"/>
            </a:pPr>
            <a:endParaRPr lang="en-US" sz="2400" dirty="0">
              <a:solidFill>
                <a:schemeClr val="tx1"/>
              </a:solidFill>
              <a:latin typeface="+mj-lt"/>
            </a:endParaRPr>
          </a:p>
          <a:p>
            <a:pPr marL="183023" indent="-171450">
              <a:buFont typeface="Arial" panose="020B0604020202020204" pitchFamily="34" charset="0"/>
              <a:buChar char="•"/>
            </a:pPr>
            <a:endParaRPr lang="en-US" sz="2400" dirty="0">
              <a:solidFill>
                <a:schemeClr val="tx1"/>
              </a:solidFill>
              <a:latin typeface="+mj-lt"/>
            </a:endParaRPr>
          </a:p>
          <a:p>
            <a:pPr marL="183023" indent="-171450">
              <a:buFont typeface="Arial" panose="020B0604020202020204" pitchFamily="34" charset="0"/>
              <a:buChar char="•"/>
            </a:pPr>
            <a:endParaRPr lang="en-US" sz="2400" dirty="0">
              <a:solidFill>
                <a:schemeClr val="tx1"/>
              </a:solidFill>
              <a:latin typeface="+mj-lt"/>
            </a:endParaRPr>
          </a:p>
          <a:p>
            <a:pPr marL="183023" indent="-171450">
              <a:buFont typeface="Arial" panose="020B0604020202020204" pitchFamily="34" charset="0"/>
              <a:buChar char="•"/>
            </a:pPr>
            <a:endParaRPr lang="en-US" sz="2400" dirty="0">
              <a:solidFill>
                <a:schemeClr val="tx1"/>
              </a:solidFill>
              <a:latin typeface="+mj-lt"/>
            </a:endParaRPr>
          </a:p>
          <a:p>
            <a:pPr lvl="5" indent="0">
              <a:buNone/>
            </a:pPr>
            <a:endParaRPr lang="en-US" sz="1920" dirty="0">
              <a:solidFill>
                <a:schemeClr val="tx1"/>
              </a:solidFill>
              <a:latin typeface="+mj-lt"/>
            </a:endParaRPr>
          </a:p>
        </p:txBody>
      </p:sp>
      <p:sp>
        <p:nvSpPr>
          <p:cNvPr id="5" name="TextBox 4">
            <a:extLst>
              <a:ext uri="{FF2B5EF4-FFF2-40B4-BE49-F238E27FC236}">
                <a16:creationId xmlns:a16="http://schemas.microsoft.com/office/drawing/2014/main" id="{64A17351-952C-D7F6-96DD-D7613A683105}"/>
              </a:ext>
            </a:extLst>
          </p:cNvPr>
          <p:cNvSpPr txBox="1"/>
          <p:nvPr/>
        </p:nvSpPr>
        <p:spPr>
          <a:xfrm>
            <a:off x="381000" y="1752600"/>
            <a:ext cx="9144000" cy="5842818"/>
          </a:xfrm>
          <a:prstGeom prst="rect">
            <a:avLst/>
          </a:prstGeom>
          <a:noFill/>
        </p:spPr>
        <p:txBody>
          <a:bodyPr wrap="square">
            <a:spAutoFit/>
          </a:bodyPr>
          <a:lstStyle/>
          <a:p>
            <a:pPr marL="11573"/>
            <a:r>
              <a:rPr lang="en-US" sz="2400" b="1" dirty="0">
                <a:solidFill>
                  <a:schemeClr val="tx1"/>
                </a:solidFill>
                <a:latin typeface="+mn-lt"/>
              </a:rPr>
              <a:t>Population: Sampled f</a:t>
            </a:r>
            <a:r>
              <a:rPr lang="en-US" sz="2400" b="1" dirty="0">
                <a:latin typeface="+mn-lt"/>
                <a:cs typeface="Arial" panose="020B0604020202020204" pitchFamily="34" charset="0"/>
              </a:rPr>
              <a:t>rom VA EMR: </a:t>
            </a:r>
          </a:p>
          <a:p>
            <a:pPr marL="11573"/>
            <a:r>
              <a:rPr lang="en-US" sz="2400" b="1" dirty="0">
                <a:latin typeface="+mn-lt"/>
                <a:cs typeface="Arial" panose="020B0604020202020204" pitchFamily="34" charset="0"/>
              </a:rPr>
              <a:t>	- </a:t>
            </a:r>
            <a:r>
              <a:rPr lang="en-US" sz="2400" dirty="0">
                <a:latin typeface="+mn-lt"/>
                <a:cs typeface="Arial" panose="020B0604020202020204" pitchFamily="34" charset="0"/>
              </a:rPr>
              <a:t>invited 15,608 Veterans at 18 VA medical centers in Whole     </a:t>
            </a:r>
          </a:p>
          <a:p>
            <a:pPr marL="11573"/>
            <a:r>
              <a:rPr lang="en-US" sz="2400" dirty="0">
                <a:latin typeface="+mn-lt"/>
                <a:cs typeface="Arial" panose="020B0604020202020204" pitchFamily="34" charset="0"/>
              </a:rPr>
              <a:t>                Health Flagship program </a:t>
            </a:r>
          </a:p>
          <a:p>
            <a:pPr marL="11573"/>
            <a:r>
              <a:rPr lang="en-US" sz="2400" dirty="0">
                <a:latin typeface="+mn-lt"/>
                <a:cs typeface="Arial" panose="020B0604020202020204" pitchFamily="34" charset="0"/>
              </a:rPr>
              <a:t>	- w moderate-to-severe chronic musculoskeletal pain </a:t>
            </a:r>
          </a:p>
          <a:p>
            <a:pPr marL="11573">
              <a:spcAft>
                <a:spcPts val="1200"/>
              </a:spcAft>
            </a:pPr>
            <a:endParaRPr lang="en-US" sz="2400" b="1" dirty="0">
              <a:solidFill>
                <a:schemeClr val="tx1"/>
              </a:solidFill>
              <a:latin typeface="+mn-lt"/>
            </a:endParaRPr>
          </a:p>
          <a:p>
            <a:pPr marL="11573">
              <a:spcAft>
                <a:spcPts val="1200"/>
              </a:spcAft>
            </a:pPr>
            <a:r>
              <a:rPr lang="en-US" sz="2400" b="1" dirty="0">
                <a:solidFill>
                  <a:schemeClr val="tx1"/>
                </a:solidFill>
                <a:latin typeface="+mn-lt"/>
              </a:rPr>
              <a:t>2021-2023, 4 time points: </a:t>
            </a:r>
            <a:r>
              <a:rPr lang="en-US" sz="2400" b="0" dirty="0">
                <a:solidFill>
                  <a:schemeClr val="tx1"/>
                </a:solidFill>
                <a:latin typeface="+mn-lt"/>
              </a:rPr>
              <a:t>baseline, 1-mo, 3-mo, 6-mo, </a:t>
            </a:r>
          </a:p>
          <a:p>
            <a:pPr marL="11573"/>
            <a:r>
              <a:rPr lang="en-US" sz="2400" b="1" dirty="0">
                <a:latin typeface="+mn-lt"/>
              </a:rPr>
              <a:t>Supplemented with </a:t>
            </a:r>
            <a:r>
              <a:rPr lang="en-US" sz="2400" b="1" dirty="0">
                <a:solidFill>
                  <a:schemeClr val="tx1"/>
                </a:solidFill>
                <a:latin typeface="+mn-lt"/>
              </a:rPr>
              <a:t>VA EMR: </a:t>
            </a:r>
            <a:r>
              <a:rPr lang="en-US" sz="2400" b="0" dirty="0">
                <a:solidFill>
                  <a:schemeClr val="tx1"/>
                </a:solidFill>
                <a:latin typeface="+mn-lt"/>
              </a:rPr>
              <a:t>CIH therapy use, covariates</a:t>
            </a:r>
          </a:p>
          <a:p>
            <a:pPr marL="11573"/>
            <a:endParaRPr lang="en-US" sz="2400" b="0" dirty="0">
              <a:solidFill>
                <a:schemeClr val="tx1"/>
              </a:solidFill>
              <a:latin typeface="+mn-lt"/>
            </a:endParaRPr>
          </a:p>
          <a:p>
            <a:pPr marL="11573"/>
            <a:r>
              <a:rPr lang="en-US" sz="2400" b="0" dirty="0">
                <a:solidFill>
                  <a:schemeClr val="tx1"/>
                </a:solidFill>
                <a:latin typeface="+mn-lt"/>
              </a:rPr>
              <a:t> </a:t>
            </a:r>
          </a:p>
          <a:p>
            <a:pPr marL="11573"/>
            <a:endParaRPr lang="en-US" sz="2200" b="0" dirty="0">
              <a:solidFill>
                <a:schemeClr val="tx1"/>
              </a:solidFill>
              <a:latin typeface="+mn-lt"/>
            </a:endParaRPr>
          </a:p>
          <a:p>
            <a:pPr marL="11573"/>
            <a:endParaRPr lang="en-US" sz="2200" dirty="0">
              <a:latin typeface="+mn-lt"/>
            </a:endParaRPr>
          </a:p>
          <a:p>
            <a:pPr marL="11573"/>
            <a:endParaRPr lang="en-US" sz="2200" b="0" dirty="0">
              <a:solidFill>
                <a:schemeClr val="tx1"/>
              </a:solidFill>
              <a:latin typeface="+mn-lt"/>
            </a:endParaRPr>
          </a:p>
          <a:p>
            <a:pPr marL="468773" indent="-457200">
              <a:buAutoNum type="arabicParenR"/>
            </a:pPr>
            <a:endParaRPr lang="en-US" sz="2200" dirty="0">
              <a:latin typeface="+mn-lt"/>
            </a:endParaRPr>
          </a:p>
          <a:p>
            <a:pPr marL="342900" marR="0" indent="-342900">
              <a:lnSpc>
                <a:spcPct val="107000"/>
              </a:lnSpc>
              <a:spcBef>
                <a:spcPts val="0"/>
              </a:spcBef>
              <a:spcAft>
                <a:spcPts val="0"/>
              </a:spcAft>
              <a:buFont typeface="Arial" panose="020B0604020202020204" pitchFamily="34" charset="0"/>
              <a:buChar char="•"/>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468773" indent="-457200">
              <a:buAutoNum type="arabicParenR"/>
            </a:pPr>
            <a:endParaRPr lang="en-US" sz="2400" b="0" dirty="0">
              <a:solidFill>
                <a:schemeClr val="tx1"/>
              </a:solidFill>
              <a:latin typeface="+mj-lt"/>
            </a:endParaRPr>
          </a:p>
        </p:txBody>
      </p:sp>
    </p:spTree>
    <p:extLst>
      <p:ext uri="{BB962C8B-B14F-4D97-AF65-F5344CB8AC3E}">
        <p14:creationId xmlns:p14="http://schemas.microsoft.com/office/powerpoint/2010/main" val="2493902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0" y="992569"/>
            <a:ext cx="9144000" cy="365522"/>
          </a:xfrm>
          <a:prstGeom prst="rect">
            <a:avLst/>
          </a:prstGeom>
          <a:noFill/>
          <a:ln>
            <a:noFill/>
          </a:ln>
        </p:spPr>
        <p:txBody>
          <a:bodyPr spcFirstLastPara="1" wrap="square" lIns="68569" tIns="34275" rIns="68569" bIns="34275" anchor="t" anchorCtr="0">
            <a:noAutofit/>
          </a:bodyPr>
          <a:lstStyle/>
          <a:p>
            <a:pPr>
              <a:lnSpc>
                <a:spcPct val="107000"/>
              </a:lnSpc>
              <a:spcBef>
                <a:spcPts val="0"/>
              </a:spcBef>
              <a:spcAft>
                <a:spcPts val="600"/>
              </a:spcAft>
            </a:pP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How the Survey Assessed Use of CIH Therapies</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2" name="Shape 82"/>
          <p:cNvSpPr txBox="1">
            <a:spLocks noGrp="1"/>
          </p:cNvSpPr>
          <p:nvPr>
            <p:ph type="body" idx="1"/>
          </p:nvPr>
        </p:nvSpPr>
        <p:spPr>
          <a:xfrm>
            <a:off x="205189" y="607631"/>
            <a:ext cx="8733622" cy="5257800"/>
          </a:xfrm>
          <a:prstGeom prst="rect">
            <a:avLst/>
          </a:prstGeom>
          <a:noFill/>
          <a:ln>
            <a:noFill/>
          </a:ln>
        </p:spPr>
        <p:txBody>
          <a:bodyPr spcFirstLastPara="1" wrap="square" lIns="68569" tIns="34275" rIns="68569" bIns="34275" anchor="t" anchorCtr="0">
            <a:noAutofit/>
          </a:bodyPr>
          <a:lstStyle/>
          <a:p>
            <a:pPr marL="0" indent="0">
              <a:spcBef>
                <a:spcPts val="0"/>
              </a:spcBef>
              <a:spcAft>
                <a:spcPts val="0"/>
              </a:spcAft>
              <a:buNone/>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buNone/>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b="1" dirty="0">
                <a:latin typeface="Calibri" panose="020F0502020204030204" pitchFamily="34" charset="0"/>
                <a:ea typeface="Calibri" panose="020F0502020204030204" pitchFamily="34" charset="0"/>
                <a:cs typeface="Times New Roman" panose="02020603050405020304" pitchFamily="18" charset="0"/>
              </a:rPr>
              <a:t>Yoga</a:t>
            </a:r>
            <a:r>
              <a:rPr lang="en-US" sz="2400" dirty="0">
                <a:latin typeface="Calibri" panose="020F0502020204030204" pitchFamily="34" charset="0"/>
                <a:ea typeface="Calibri" panose="020F0502020204030204" pitchFamily="34" charset="0"/>
                <a:cs typeface="Times New Roman" panose="02020603050405020304" pitchFamily="18" charset="0"/>
              </a:rPr>
              <a:t> for 15 minutes or more, either by using an app, taking an 	online or in-person class, or doing it on your own after some 	training  (We are not asking about just stretching or breathwork 	therapy. We are asking only about yoga)”</a:t>
            </a:r>
          </a:p>
          <a:p>
            <a:pPr marL="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p>
          <a:p>
            <a:pPr>
              <a:spcBef>
                <a:spcPts val="0"/>
              </a:spcBef>
              <a:spcAft>
                <a:spcPts val="0"/>
              </a:spcAft>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   Asked about # classes or sessions:</a:t>
            </a: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 “doing it on your own after some training”</a:t>
            </a:r>
          </a:p>
          <a:p>
            <a:pPr marL="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 “in-person with a community provider”</a:t>
            </a:r>
          </a:p>
          <a:p>
            <a:pPr marL="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 “in-person with a VA provider”</a:t>
            </a:r>
          </a:p>
          <a:p>
            <a:pPr marL="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 “at home guided by a VA provider” </a:t>
            </a:r>
          </a:p>
          <a:p>
            <a:pPr marL="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 “at home guided by a community provider”</a:t>
            </a:r>
          </a:p>
          <a:p>
            <a:pPr marL="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 “on my own, using a recording, video, or app”  and “Other”</a:t>
            </a:r>
          </a:p>
          <a:p>
            <a:pPr marL="0" indent="0">
              <a:spcBef>
                <a:spcPts val="0"/>
              </a:spcBef>
              <a:spcAft>
                <a:spcPts val="0"/>
              </a:spcAft>
              <a:buNone/>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buNone/>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buNone/>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sz="2000" dirty="0">
              <a:solidFill>
                <a:schemeClr val="dk1"/>
              </a:solidFill>
              <a:ea typeface="Calibri"/>
              <a:cs typeface="Calibri"/>
              <a:sym typeface="Calibri"/>
            </a:endParaRPr>
          </a:p>
          <a:p>
            <a:pPr marL="257175" indent="-104775">
              <a:spcBef>
                <a:spcPts val="0"/>
              </a:spcBef>
              <a:spcAft>
                <a:spcPts val="0"/>
              </a:spcAft>
              <a:buClr>
                <a:schemeClr val="dk1"/>
              </a:buClr>
              <a:buSzPts val="3200"/>
              <a:buNone/>
            </a:pPr>
            <a:endParaRPr sz="2400" dirty="0">
              <a:solidFill>
                <a:schemeClr val="dk1"/>
              </a:solidFill>
              <a:latin typeface="Calibri"/>
              <a:ea typeface="Calibri"/>
              <a:cs typeface="Calibri"/>
              <a:sym typeface="Calibri"/>
            </a:endParaRPr>
          </a:p>
        </p:txBody>
      </p:sp>
      <p:sp>
        <p:nvSpPr>
          <p:cNvPr id="83" name="Shape 83"/>
          <p:cNvSpPr txBox="1">
            <a:spLocks noGrp="1"/>
          </p:cNvSpPr>
          <p:nvPr>
            <p:ph type="sldNum" idx="12"/>
          </p:nvPr>
        </p:nvSpPr>
        <p:spPr>
          <a:xfrm>
            <a:off x="6553200" y="5772150"/>
            <a:ext cx="2133600" cy="228600"/>
          </a:xfrm>
          <a:prstGeom prst="rect">
            <a:avLst/>
          </a:prstGeom>
          <a:noFill/>
          <a:ln>
            <a:noFill/>
          </a:ln>
        </p:spPr>
        <p:txBody>
          <a:bodyPr spcFirstLastPara="1" vert="horz" wrap="square" lIns="68569" tIns="34275" rIns="68569" bIns="34275" numCol="1" anchor="ctr" anchorCtr="0" compatLnSpc="1">
            <a:prstTxWarp prst="textNoShape">
              <a:avLst/>
            </a:prstTxWarp>
            <a:noAutofit/>
          </a:bodyPr>
          <a:lstStyle/>
          <a:p>
            <a:pPr>
              <a:spcBef>
                <a:spcPts val="0"/>
              </a:spcBef>
              <a:spcAft>
                <a:spcPts val="0"/>
              </a:spcAft>
            </a:pPr>
            <a:fld id="{00000000-1234-1234-1234-123412341234}" type="slidenum">
              <a:rPr lang="en-US" sz="750">
                <a:solidFill>
                  <a:schemeClr val="lt1"/>
                </a:solidFill>
                <a:latin typeface="Calibri"/>
                <a:ea typeface="Calibri"/>
                <a:cs typeface="Calibri"/>
                <a:sym typeface="Calibri"/>
              </a:rPr>
              <a:pPr>
                <a:spcBef>
                  <a:spcPts val="0"/>
                </a:spcBef>
                <a:spcAft>
                  <a:spcPts val="0"/>
                </a:spcAft>
              </a:pPr>
              <a:t>25</a:t>
            </a:fld>
            <a:endParaRPr sz="750">
              <a:solidFill>
                <a:schemeClr val="lt1"/>
              </a:solidFill>
              <a:latin typeface="Calibri"/>
              <a:ea typeface="Calibri"/>
              <a:cs typeface="Calibri"/>
              <a:sym typeface="Calibri"/>
            </a:endParaRPr>
          </a:p>
        </p:txBody>
      </p:sp>
      <p:sp>
        <p:nvSpPr>
          <p:cNvPr id="2" name="Shape 81">
            <a:extLst>
              <a:ext uri="{FF2B5EF4-FFF2-40B4-BE49-F238E27FC236}">
                <a16:creationId xmlns:a16="http://schemas.microsoft.com/office/drawing/2014/main" id="{33E8BDD4-C4C0-2985-0F0F-D0FDD497FF3F}"/>
              </a:ext>
            </a:extLst>
          </p:cNvPr>
          <p:cNvSpPr txBox="1">
            <a:spLocks/>
          </p:cNvSpPr>
          <p:nvPr/>
        </p:nvSpPr>
        <p:spPr>
          <a:xfrm>
            <a:off x="-457200" y="209593"/>
            <a:ext cx="10692130" cy="473602"/>
          </a:xfrm>
          <a:prstGeom prst="rect">
            <a:avLst/>
          </a:prstGeom>
          <a:noFill/>
          <a:ln>
            <a:noFill/>
          </a:ln>
        </p:spPr>
        <p:txBody>
          <a:bodyPr spcFirstLastPara="1" wrap="square" lIns="91425" tIns="45700" rIns="91425" bIns="45700" anchor="t" anchorCtr="0">
            <a:noAutofit/>
          </a:bodyPr>
          <a:lst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sz="3200" b="1" dirty="0">
                <a:solidFill>
                  <a:schemeClr val="bg1"/>
                </a:solidFill>
              </a:rPr>
              <a:t>Methods- How the Survey Defined Meditation</a:t>
            </a:r>
            <a:endParaRPr lang="en-US" sz="3200" b="1" dirty="0">
              <a:solidFill>
                <a:schemeClr val="bg1"/>
              </a:solidFill>
              <a:sym typeface="Arial"/>
            </a:endParaRPr>
          </a:p>
        </p:txBody>
      </p:sp>
    </p:spTree>
    <p:extLst>
      <p:ext uri="{BB962C8B-B14F-4D97-AF65-F5344CB8AC3E}">
        <p14:creationId xmlns:p14="http://schemas.microsoft.com/office/powerpoint/2010/main" val="636936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0" y="1083458"/>
            <a:ext cx="9144000" cy="365522"/>
          </a:xfrm>
          <a:prstGeom prst="rect">
            <a:avLst/>
          </a:prstGeom>
          <a:noFill/>
          <a:ln>
            <a:noFill/>
          </a:ln>
        </p:spPr>
        <p:txBody>
          <a:bodyPr spcFirstLastPara="1" wrap="square" lIns="68569" tIns="34275" rIns="68569" bIns="34275" anchor="t" anchorCtr="0">
            <a:noAutofit/>
          </a:bodyPr>
          <a:lstStyle/>
          <a:p>
            <a:pPr algn="ct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How the Survey Assessed Use of CIH Therapies (cont.)</a:t>
            </a:r>
            <a:br>
              <a:rPr lang="en-US" sz="2400" dirty="0">
                <a:latin typeface="Calibri" panose="020F0502020204030204" pitchFamily="34" charset="0"/>
                <a:ea typeface="Calibri" panose="020F0502020204030204" pitchFamily="34" charset="0"/>
                <a:cs typeface="Times New Roman" panose="02020603050405020304" pitchFamily="18" charset="0"/>
              </a:rPr>
            </a:b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sz="2400" dirty="0">
                <a:solidFill>
                  <a:schemeClr val="bg1"/>
                </a:solidFill>
              </a:rPr>
              <a:t> </a:t>
            </a:r>
            <a:endParaRPr sz="2400" dirty="0">
              <a:solidFill>
                <a:schemeClr val="bg1"/>
              </a:solidFill>
              <a:sym typeface="Arial"/>
            </a:endParaRPr>
          </a:p>
        </p:txBody>
      </p:sp>
      <p:sp>
        <p:nvSpPr>
          <p:cNvPr id="82" name="Shape 82"/>
          <p:cNvSpPr txBox="1">
            <a:spLocks noGrp="1"/>
          </p:cNvSpPr>
          <p:nvPr>
            <p:ph type="body" idx="1"/>
          </p:nvPr>
        </p:nvSpPr>
        <p:spPr>
          <a:xfrm>
            <a:off x="283112" y="1120165"/>
            <a:ext cx="8577776" cy="3886200"/>
          </a:xfrm>
          <a:prstGeom prst="rect">
            <a:avLst/>
          </a:prstGeom>
          <a:noFill/>
          <a:ln>
            <a:noFill/>
          </a:ln>
        </p:spPr>
        <p:txBody>
          <a:bodyPr spcFirstLastPara="1" wrap="square" lIns="68569" tIns="34275" rIns="68569" bIns="34275" anchor="t" anchorCtr="0">
            <a:noAutofit/>
          </a:bodyPr>
          <a:lstStyle/>
          <a:p>
            <a:pPr marL="0" algn="ctr">
              <a:spcBef>
                <a:spcPts val="0"/>
              </a:spcBef>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lvl="1" indent="0">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1) </a:t>
            </a:r>
            <a:r>
              <a:rPr lang="en-US" sz="2400" u="sng" dirty="0">
                <a:latin typeface="Calibri" panose="020F0502020204030204" pitchFamily="34" charset="0"/>
                <a:ea typeface="Calibri" panose="020F0502020204030204" pitchFamily="34" charset="0"/>
                <a:cs typeface="Times New Roman" panose="02020603050405020304" pitchFamily="18" charset="0"/>
              </a:rPr>
              <a:t>Pulled names to survey </a:t>
            </a:r>
            <a:r>
              <a:rPr lang="en-US" sz="2400" dirty="0">
                <a:latin typeface="Calibri" panose="020F0502020204030204" pitchFamily="34" charset="0"/>
                <a:ea typeface="Calibri" panose="020F0502020204030204" pitchFamily="34" charset="0"/>
                <a:cs typeface="Times New Roman" panose="02020603050405020304" pitchFamily="18" charset="0"/>
              </a:rPr>
              <a:t>from the EMR based on patient    </a:t>
            </a:r>
          </a:p>
          <a:p>
            <a:pPr marL="0" indent="0">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having no use in 6 CIH therapies past 6 mos.     </a:t>
            </a:r>
          </a:p>
          <a:p>
            <a:pPr marL="0" indent="0">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0" indent="0">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2) </a:t>
            </a:r>
            <a:r>
              <a:rPr lang="en-US" sz="2400" u="sng" dirty="0">
                <a:latin typeface="Calibri" panose="020F0502020204030204" pitchFamily="34" charset="0"/>
                <a:ea typeface="Calibri" panose="020F0502020204030204" pitchFamily="34" charset="0"/>
                <a:cs typeface="Times New Roman" panose="02020603050405020304" pitchFamily="18" charset="0"/>
              </a:rPr>
              <a:t>Confirm with survey responses </a:t>
            </a:r>
            <a:r>
              <a:rPr lang="en-US" sz="2400" dirty="0">
                <a:latin typeface="Calibri" panose="020F0502020204030204" pitchFamily="34" charset="0"/>
                <a:ea typeface="Calibri" panose="020F0502020204030204" pitchFamily="34" charset="0"/>
                <a:cs typeface="Times New Roman" panose="02020603050405020304" pitchFamily="18" charset="0"/>
              </a:rPr>
              <a:t>to the question asking # of    </a:t>
            </a:r>
          </a:p>
          <a:p>
            <a:pPr marL="0" indent="0">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times used in past 8 wks. </a:t>
            </a:r>
          </a:p>
          <a:p>
            <a:pPr marL="0" indent="0">
              <a:spcBef>
                <a:spcPts val="0"/>
              </a:spcBef>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3) </a:t>
            </a:r>
            <a:r>
              <a:rPr lang="en-US" sz="2400" u="sng" dirty="0">
                <a:latin typeface="Calibri" panose="020F0502020204030204" pitchFamily="34" charset="0"/>
                <a:ea typeface="Calibri" panose="020F0502020204030204" pitchFamily="34" charset="0"/>
                <a:cs typeface="Times New Roman" panose="02020603050405020304" pitchFamily="18" charset="0"/>
              </a:rPr>
              <a:t>Dropped “consistent” meditation users </a:t>
            </a: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0" indent="0">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people who said they used </a:t>
            </a:r>
          </a:p>
          <a:p>
            <a:pPr marL="0" indent="0">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a) consistently (2+/</a:t>
            </a:r>
            <a:r>
              <a:rPr lang="en-US" sz="2400" dirty="0" err="1">
                <a:latin typeface="Calibri" panose="020F0502020204030204" pitchFamily="34" charset="0"/>
                <a:ea typeface="Calibri" panose="020F0502020204030204" pitchFamily="34" charset="0"/>
                <a:cs typeface="Times New Roman" panose="02020603050405020304" pitchFamily="18" charset="0"/>
              </a:rPr>
              <a:t>wk</a:t>
            </a:r>
            <a:r>
              <a:rPr lang="en-US" sz="2400" dirty="0">
                <a:latin typeface="Calibri" panose="020F0502020204030204" pitchFamily="34" charset="0"/>
                <a:ea typeface="Calibri" panose="020F0502020204030204" pitchFamily="34" charset="0"/>
                <a:cs typeface="Times New Roman" panose="02020603050405020304" pitchFamily="18" charset="0"/>
              </a:rPr>
              <a:t>) or </a:t>
            </a:r>
          </a:p>
          <a:p>
            <a:pPr marL="0" indent="0">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b) somewhat consistently used (~ 1x/</a:t>
            </a:r>
            <a:r>
              <a:rPr lang="en-US" sz="2400" dirty="0" err="1">
                <a:latin typeface="Calibri" panose="020F0502020204030204" pitchFamily="34" charset="0"/>
                <a:ea typeface="Calibri" panose="020F0502020204030204" pitchFamily="34" charset="0"/>
                <a:cs typeface="Times New Roman" panose="02020603050405020304" pitchFamily="18" charset="0"/>
              </a:rPr>
              <a:t>wk</a:t>
            </a:r>
            <a:r>
              <a:rPr lang="en-US" sz="2400" dirty="0">
                <a:latin typeface="Calibri" panose="020F0502020204030204" pitchFamily="34" charset="0"/>
                <a:ea typeface="Calibri" panose="020F0502020204030204" pitchFamily="34" charset="0"/>
                <a:cs typeface="Times New Roman" panose="02020603050405020304" pitchFamily="18" charset="0"/>
              </a:rPr>
              <a:t>) for 15+ mins or 	  </a:t>
            </a:r>
          </a:p>
          <a:p>
            <a:pPr marL="0" indent="0">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more for past 6 months. </a:t>
            </a:r>
          </a:p>
          <a:p>
            <a:pPr>
              <a:spcBef>
                <a:spcPts val="0"/>
              </a:spcBef>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sz="2100" dirty="0">
              <a:solidFill>
                <a:schemeClr val="dk1"/>
              </a:solidFill>
              <a:ea typeface="Calibri"/>
              <a:cs typeface="Calibri"/>
              <a:sym typeface="Calibri"/>
            </a:endParaRPr>
          </a:p>
          <a:p>
            <a:pPr marL="257175" indent="-104775">
              <a:spcBef>
                <a:spcPts val="0"/>
              </a:spcBef>
              <a:spcAft>
                <a:spcPts val="0"/>
              </a:spcAft>
              <a:buClr>
                <a:schemeClr val="dk1"/>
              </a:buClr>
              <a:buSzPts val="3200"/>
              <a:buNone/>
            </a:pPr>
            <a:endParaRPr sz="2400" dirty="0">
              <a:solidFill>
                <a:schemeClr val="dk1"/>
              </a:solidFill>
              <a:latin typeface="Calibri"/>
              <a:ea typeface="Calibri"/>
              <a:cs typeface="Calibri"/>
              <a:sym typeface="Calibri"/>
            </a:endParaRPr>
          </a:p>
        </p:txBody>
      </p:sp>
      <p:sp>
        <p:nvSpPr>
          <p:cNvPr id="83" name="Shape 83"/>
          <p:cNvSpPr txBox="1">
            <a:spLocks noGrp="1"/>
          </p:cNvSpPr>
          <p:nvPr>
            <p:ph type="sldNum" idx="12"/>
          </p:nvPr>
        </p:nvSpPr>
        <p:spPr>
          <a:xfrm>
            <a:off x="6553200" y="5772150"/>
            <a:ext cx="2133600" cy="228600"/>
          </a:xfrm>
          <a:prstGeom prst="rect">
            <a:avLst/>
          </a:prstGeom>
          <a:noFill/>
          <a:ln>
            <a:noFill/>
          </a:ln>
        </p:spPr>
        <p:txBody>
          <a:bodyPr spcFirstLastPara="1" vert="horz" wrap="square" lIns="68569" tIns="34275" rIns="68569" bIns="34275" numCol="1" anchor="ctr" anchorCtr="0" compatLnSpc="1">
            <a:prstTxWarp prst="textNoShape">
              <a:avLst/>
            </a:prstTxWarp>
            <a:noAutofit/>
          </a:bodyPr>
          <a:lstStyle/>
          <a:p>
            <a:pPr>
              <a:spcBef>
                <a:spcPts val="0"/>
              </a:spcBef>
              <a:spcAft>
                <a:spcPts val="0"/>
              </a:spcAft>
            </a:pPr>
            <a:fld id="{00000000-1234-1234-1234-123412341234}" type="slidenum">
              <a:rPr lang="en-US" sz="750">
                <a:solidFill>
                  <a:schemeClr val="lt1"/>
                </a:solidFill>
                <a:latin typeface="Calibri"/>
                <a:ea typeface="Calibri"/>
                <a:cs typeface="Calibri"/>
                <a:sym typeface="Calibri"/>
              </a:rPr>
              <a:pPr>
                <a:spcBef>
                  <a:spcPts val="0"/>
                </a:spcBef>
                <a:spcAft>
                  <a:spcPts val="0"/>
                </a:spcAft>
              </a:pPr>
              <a:t>26</a:t>
            </a:fld>
            <a:endParaRPr sz="750">
              <a:solidFill>
                <a:schemeClr val="lt1"/>
              </a:solidFill>
              <a:latin typeface="Calibri"/>
              <a:ea typeface="Calibri"/>
              <a:cs typeface="Calibri"/>
              <a:sym typeface="Calibri"/>
            </a:endParaRPr>
          </a:p>
        </p:txBody>
      </p:sp>
      <p:sp>
        <p:nvSpPr>
          <p:cNvPr id="2" name="Shape 81">
            <a:extLst>
              <a:ext uri="{FF2B5EF4-FFF2-40B4-BE49-F238E27FC236}">
                <a16:creationId xmlns:a16="http://schemas.microsoft.com/office/drawing/2014/main" id="{7FA8B0B3-F34B-25B3-FCEB-FB7F8D69DB26}"/>
              </a:ext>
            </a:extLst>
          </p:cNvPr>
          <p:cNvSpPr txBox="1">
            <a:spLocks/>
          </p:cNvSpPr>
          <p:nvPr/>
        </p:nvSpPr>
        <p:spPr>
          <a:xfrm>
            <a:off x="-457200" y="209593"/>
            <a:ext cx="10692130" cy="473602"/>
          </a:xfrm>
          <a:prstGeom prst="rect">
            <a:avLst/>
          </a:prstGeom>
          <a:noFill/>
          <a:ln>
            <a:noFill/>
          </a:ln>
        </p:spPr>
        <p:txBody>
          <a:bodyPr spcFirstLastPara="1" wrap="square" lIns="91425" tIns="45700" rIns="91425" bIns="45700" anchor="t" anchorCtr="0">
            <a:noAutofit/>
          </a:bodyPr>
          <a:lst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sz="3200" b="1" dirty="0">
                <a:solidFill>
                  <a:schemeClr val="bg1"/>
                </a:solidFill>
              </a:rPr>
              <a:t>Methods- How We Determined “New” User</a:t>
            </a:r>
            <a:endParaRPr lang="en-US" sz="3200" b="1" dirty="0">
              <a:solidFill>
                <a:schemeClr val="bg1"/>
              </a:solidFill>
              <a:sym typeface="Arial"/>
            </a:endParaRPr>
          </a:p>
        </p:txBody>
      </p:sp>
    </p:spTree>
    <p:extLst>
      <p:ext uri="{BB962C8B-B14F-4D97-AF65-F5344CB8AC3E}">
        <p14:creationId xmlns:p14="http://schemas.microsoft.com/office/powerpoint/2010/main" val="503206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62803" y="937618"/>
            <a:ext cx="8420100" cy="365522"/>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2400" b="1" dirty="0">
                <a:solidFill>
                  <a:schemeClr val="lt1"/>
                </a:solidFill>
                <a:latin typeface="Calibri" panose="020F0502020204030204" pitchFamily="34" charset="0"/>
                <a:cs typeface="Calibri" panose="020F0502020204030204" pitchFamily="34" charset="0"/>
                <a:sym typeface="Arial"/>
              </a:rPr>
              <a:t>VA OPCC&amp;CT’s Veterans’ CIH Experience Survey</a:t>
            </a:r>
            <a:endParaRPr sz="2400" b="1" dirty="0">
              <a:solidFill>
                <a:schemeClr val="lt1"/>
              </a:solidFill>
              <a:latin typeface="Calibri" panose="020F0502020204030204" pitchFamily="34" charset="0"/>
              <a:cs typeface="Calibri" panose="020F0502020204030204" pitchFamily="34" charset="0"/>
              <a:sym typeface="Arial"/>
            </a:endParaRPr>
          </a:p>
        </p:txBody>
      </p:sp>
      <p:sp>
        <p:nvSpPr>
          <p:cNvPr id="82" name="Shape 82"/>
          <p:cNvSpPr txBox="1">
            <a:spLocks noGrp="1"/>
          </p:cNvSpPr>
          <p:nvPr>
            <p:ph type="body" idx="1"/>
          </p:nvPr>
        </p:nvSpPr>
        <p:spPr>
          <a:xfrm>
            <a:off x="201706" y="1343025"/>
            <a:ext cx="8942294" cy="3886200"/>
          </a:xfrm>
          <a:prstGeom prst="rect">
            <a:avLst/>
          </a:prstGeom>
          <a:noFill/>
          <a:ln>
            <a:noFill/>
          </a:ln>
        </p:spPr>
        <p:txBody>
          <a:bodyPr spcFirstLastPara="1" wrap="square" lIns="68569" tIns="34275" rIns="68569" bIns="34275" anchor="t" anchorCtr="0">
            <a:noAutofit/>
          </a:bodyPr>
          <a:lstStyle/>
          <a:p>
            <a:pPr marL="0" indent="0">
              <a:spcBef>
                <a:spcPts val="0"/>
              </a:spcBef>
              <a:buNone/>
            </a:pPr>
            <a:endParaRPr lang="en-US" dirty="0"/>
          </a:p>
          <a:p>
            <a:pPr marL="0" indent="0">
              <a:spcBef>
                <a:spcPts val="0"/>
              </a:spcBef>
              <a:buNone/>
            </a:pPr>
            <a:endParaRPr lang="en-US" dirty="0"/>
          </a:p>
          <a:p>
            <a:pPr marL="257175" indent="-104775">
              <a:spcBef>
                <a:spcPts val="0"/>
              </a:spcBef>
              <a:spcAft>
                <a:spcPts val="0"/>
              </a:spcAft>
              <a:buClr>
                <a:schemeClr val="dk1"/>
              </a:buClr>
              <a:buSzPts val="3200"/>
              <a:buNone/>
            </a:pPr>
            <a:endParaRPr sz="2100" dirty="0">
              <a:latin typeface="Calibri"/>
              <a:ea typeface="Calibri"/>
              <a:cs typeface="Calibri"/>
              <a:sym typeface="Calibri"/>
            </a:endParaRPr>
          </a:p>
          <a:p>
            <a:pPr marL="495300">
              <a:spcBef>
                <a:spcPts val="0"/>
              </a:spcBef>
              <a:spcAft>
                <a:spcPts val="0"/>
              </a:spcAft>
              <a:buClr>
                <a:schemeClr val="dk1"/>
              </a:buClr>
              <a:buSzPts val="3200"/>
              <a:buFont typeface="Arial" panose="020B0604020202020204" pitchFamily="34" charset="0"/>
              <a:buChar char="•"/>
            </a:pPr>
            <a:endParaRPr lang="en-US" sz="2400" i="1" dirty="0">
              <a:latin typeface="Calibri"/>
              <a:ea typeface="Calibri"/>
              <a:cs typeface="Calibri"/>
              <a:sym typeface="Calibri"/>
            </a:endParaRPr>
          </a:p>
        </p:txBody>
      </p:sp>
      <p:sp>
        <p:nvSpPr>
          <p:cNvPr id="83" name="Shape 83"/>
          <p:cNvSpPr txBox="1">
            <a:spLocks noGrp="1"/>
          </p:cNvSpPr>
          <p:nvPr>
            <p:ph type="sldNum" idx="12"/>
          </p:nvPr>
        </p:nvSpPr>
        <p:spPr>
          <a:xfrm>
            <a:off x="6553200" y="5772150"/>
            <a:ext cx="2133600" cy="228600"/>
          </a:xfrm>
          <a:prstGeom prst="rect">
            <a:avLst/>
          </a:prstGeom>
          <a:noFill/>
          <a:ln>
            <a:noFill/>
          </a:ln>
        </p:spPr>
        <p:txBody>
          <a:bodyPr spcFirstLastPara="1" vert="horz" wrap="square" lIns="68569" tIns="34275" rIns="68569" bIns="34275" numCol="1" anchor="ctr" anchorCtr="0" compatLnSpc="1">
            <a:prstTxWarp prst="textNoShape">
              <a:avLst/>
            </a:prstTxWarp>
            <a:noAutofit/>
          </a:bodyPr>
          <a:lstStyle/>
          <a:p>
            <a:pPr>
              <a:spcBef>
                <a:spcPts val="0"/>
              </a:spcBef>
              <a:spcAft>
                <a:spcPts val="0"/>
              </a:spcAft>
            </a:pPr>
            <a:fld id="{00000000-1234-1234-1234-123412341234}" type="slidenum">
              <a:rPr lang="en-US" sz="750">
                <a:solidFill>
                  <a:schemeClr val="lt1"/>
                </a:solidFill>
                <a:latin typeface="Calibri"/>
                <a:ea typeface="Calibri"/>
                <a:cs typeface="Calibri"/>
                <a:sym typeface="Calibri"/>
              </a:rPr>
              <a:pPr>
                <a:spcBef>
                  <a:spcPts val="0"/>
                </a:spcBef>
                <a:spcAft>
                  <a:spcPts val="0"/>
                </a:spcAft>
              </a:pPr>
              <a:t>27</a:t>
            </a:fld>
            <a:endParaRPr sz="750">
              <a:solidFill>
                <a:schemeClr val="lt1"/>
              </a:solidFill>
              <a:latin typeface="Calibri"/>
              <a:ea typeface="Calibri"/>
              <a:cs typeface="Calibri"/>
              <a:sym typeface="Calibri"/>
            </a:endParaRPr>
          </a:p>
        </p:txBody>
      </p:sp>
      <p:graphicFrame>
        <p:nvGraphicFramePr>
          <p:cNvPr id="3" name="Table 2">
            <a:extLst>
              <a:ext uri="{FF2B5EF4-FFF2-40B4-BE49-F238E27FC236}">
                <a16:creationId xmlns:a16="http://schemas.microsoft.com/office/drawing/2014/main" id="{8DEA6C2D-2C75-4BAE-8EE0-ABC27D771AF9}"/>
              </a:ext>
            </a:extLst>
          </p:cNvPr>
          <p:cNvGraphicFramePr>
            <a:graphicFrameLocks noGrp="1"/>
          </p:cNvGraphicFramePr>
          <p:nvPr/>
        </p:nvGraphicFramePr>
        <p:xfrm>
          <a:off x="175036" y="1524000"/>
          <a:ext cx="8707867" cy="4545472"/>
        </p:xfrm>
        <a:graphic>
          <a:graphicData uri="http://schemas.openxmlformats.org/drawingml/2006/table">
            <a:tbl>
              <a:tblPr firstRow="1" firstCol="1" bandRow="1">
                <a:tableStyleId>{5C22544A-7EE6-4342-B048-85BDC9FD1C3A}</a:tableStyleId>
              </a:tblPr>
              <a:tblGrid>
                <a:gridCol w="3499415">
                  <a:extLst>
                    <a:ext uri="{9D8B030D-6E8A-4147-A177-3AD203B41FA5}">
                      <a16:colId xmlns:a16="http://schemas.microsoft.com/office/drawing/2014/main" val="2249588297"/>
                    </a:ext>
                  </a:extLst>
                </a:gridCol>
                <a:gridCol w="5208452">
                  <a:extLst>
                    <a:ext uri="{9D8B030D-6E8A-4147-A177-3AD203B41FA5}">
                      <a16:colId xmlns:a16="http://schemas.microsoft.com/office/drawing/2014/main" val="4146606831"/>
                    </a:ext>
                  </a:extLst>
                </a:gridCol>
              </a:tblGrid>
              <a:tr h="573682">
                <a:tc>
                  <a:txBody>
                    <a:bodyPr/>
                    <a:lstStyle/>
                    <a:p>
                      <a:pPr marL="0" marR="0">
                        <a:lnSpc>
                          <a:spcPct val="107000"/>
                        </a:lnSpc>
                        <a:spcBef>
                          <a:spcPts val="0"/>
                        </a:spcBef>
                        <a:spcAft>
                          <a:spcPts val="0"/>
                        </a:spcAft>
                      </a:pPr>
                      <a:r>
                        <a:rPr lang="en-US" sz="2400" dirty="0">
                          <a:effectLst/>
                        </a:rPr>
                        <a:t>Construct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2400" dirty="0">
                          <a:effectLst/>
                        </a:rPr>
                        <a:t>Measure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957263161"/>
                  </a:ext>
                </a:extLst>
              </a:tr>
              <a:tr h="797918">
                <a:tc>
                  <a:txBody>
                    <a:bodyPr/>
                    <a:lstStyle/>
                    <a:p>
                      <a:pPr marL="0" marR="0">
                        <a:lnSpc>
                          <a:spcPct val="107000"/>
                        </a:lnSpc>
                        <a:spcBef>
                          <a:spcPts val="0"/>
                        </a:spcBef>
                        <a:spcAft>
                          <a:spcPts val="0"/>
                        </a:spcAft>
                      </a:pPr>
                      <a:r>
                        <a:rPr lang="en-US" sz="2400" dirty="0">
                          <a:effectLst/>
                        </a:rPr>
                        <a:t>Pain intensity and interference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2400" b="1" dirty="0">
                          <a:effectLst/>
                        </a:rPr>
                        <a:t>Brief Pain Inventory (BPI) </a:t>
                      </a:r>
                    </a:p>
                  </a:txBody>
                  <a:tcPr marL="51435" marR="51435" marT="0" marB="0"/>
                </a:tc>
                <a:extLst>
                  <a:ext uri="{0D108BD9-81ED-4DB2-BD59-A6C34878D82A}">
                    <a16:rowId xmlns:a16="http://schemas.microsoft.com/office/drawing/2014/main" val="750297173"/>
                  </a:ext>
                </a:extLst>
              </a:tr>
              <a:tr h="1364833">
                <a:tc>
                  <a:txBody>
                    <a:bodyPr/>
                    <a:lstStyle/>
                    <a:p>
                      <a:pPr marL="0" marR="0">
                        <a:lnSpc>
                          <a:spcPct val="107000"/>
                        </a:lnSpc>
                        <a:spcBef>
                          <a:spcPts val="0"/>
                        </a:spcBef>
                        <a:spcAft>
                          <a:spcPts val="0"/>
                        </a:spcAft>
                      </a:pPr>
                      <a:r>
                        <a:rPr lang="en-US" sz="2400" dirty="0">
                          <a:effectLst/>
                        </a:rPr>
                        <a:t>Overall mental health, overall physical health, fatigue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2400" b="1" dirty="0">
                          <a:effectLst/>
                        </a:rPr>
                        <a:t>PROMIS 10</a:t>
                      </a:r>
                    </a:p>
                  </a:txBody>
                  <a:tcPr marL="51435" marR="51435" marT="0" marB="0"/>
                </a:tc>
                <a:extLst>
                  <a:ext uri="{0D108BD9-81ED-4DB2-BD59-A6C34878D82A}">
                    <a16:rowId xmlns:a16="http://schemas.microsoft.com/office/drawing/2014/main" val="2455767368"/>
                  </a:ext>
                </a:extLst>
              </a:tr>
              <a:tr h="603013">
                <a:tc>
                  <a:txBody>
                    <a:bodyPr/>
                    <a:lstStyle/>
                    <a:p>
                      <a:pPr marL="0" marR="0">
                        <a:lnSpc>
                          <a:spcPct val="107000"/>
                        </a:lnSpc>
                        <a:spcBef>
                          <a:spcPts val="0"/>
                        </a:spcBef>
                        <a:spcAft>
                          <a:spcPts val="0"/>
                        </a:spcAft>
                      </a:pPr>
                      <a:r>
                        <a:rPr lang="en-US" sz="2400" dirty="0">
                          <a:effectLst/>
                        </a:rPr>
                        <a:t>Feeling depressed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2400" b="1" dirty="0">
                          <a:effectLst/>
                        </a:rPr>
                        <a:t>PHQ2</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745577525"/>
                  </a:ext>
                </a:extLst>
              </a:tr>
              <a:tr h="603013">
                <a:tc>
                  <a:txBody>
                    <a:bodyPr/>
                    <a:lstStyle/>
                    <a:p>
                      <a:pPr marL="0" marR="0">
                        <a:lnSpc>
                          <a:spcPct val="107000"/>
                        </a:lnSpc>
                        <a:spcBef>
                          <a:spcPts val="0"/>
                        </a:spcBef>
                        <a:spcAft>
                          <a:spcPts val="0"/>
                        </a:spcAft>
                      </a:pPr>
                      <a:r>
                        <a:rPr lang="en-US" sz="2400">
                          <a:effectLst/>
                        </a:rPr>
                        <a:t>Stress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2400" b="1" dirty="0">
                          <a:effectLst/>
                        </a:rPr>
                        <a:t>Perceived Stress Scale (PSS)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961591968"/>
                  </a:ext>
                </a:extLst>
              </a:tr>
              <a:tr h="603013">
                <a:tc>
                  <a:txBody>
                    <a:bodyPr/>
                    <a:lstStyle/>
                    <a:p>
                      <a:pPr marL="0" marR="0">
                        <a:lnSpc>
                          <a:spcPct val="107000"/>
                        </a:lnSpc>
                        <a:spcBef>
                          <a:spcPts val="0"/>
                        </a:spcBef>
                        <a:spcAft>
                          <a:spcPts val="0"/>
                        </a:spcAft>
                      </a:pPr>
                      <a:r>
                        <a:rPr lang="en-US" sz="2400">
                          <a:effectLst/>
                        </a:rPr>
                        <a:t>Purpose in life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2400" b="1" dirty="0">
                          <a:effectLst/>
                        </a:rPr>
                        <a:t>Life Engagement</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704844040"/>
                  </a:ext>
                </a:extLst>
              </a:tr>
            </a:tbl>
          </a:graphicData>
        </a:graphic>
      </p:graphicFrame>
      <p:sp>
        <p:nvSpPr>
          <p:cNvPr id="2" name="Shape 81">
            <a:extLst>
              <a:ext uri="{FF2B5EF4-FFF2-40B4-BE49-F238E27FC236}">
                <a16:creationId xmlns:a16="http://schemas.microsoft.com/office/drawing/2014/main" id="{5A591774-EF26-BC06-774B-10ABFA20FBB3}"/>
              </a:ext>
            </a:extLst>
          </p:cNvPr>
          <p:cNvSpPr txBox="1">
            <a:spLocks/>
          </p:cNvSpPr>
          <p:nvPr/>
        </p:nvSpPr>
        <p:spPr>
          <a:xfrm>
            <a:off x="-457200" y="209593"/>
            <a:ext cx="10692130" cy="473602"/>
          </a:xfrm>
          <a:prstGeom prst="rect">
            <a:avLst/>
          </a:prstGeom>
          <a:noFill/>
          <a:ln>
            <a:noFill/>
          </a:ln>
        </p:spPr>
        <p:txBody>
          <a:bodyPr spcFirstLastPara="1" wrap="square" lIns="91425" tIns="45700" rIns="91425" bIns="45700" anchor="t" anchorCtr="0">
            <a:noAutofit/>
          </a:bodyPr>
          <a:lst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sz="3200" b="1" dirty="0">
                <a:solidFill>
                  <a:schemeClr val="bg1"/>
                </a:solidFill>
              </a:rPr>
              <a:t>Methods- The Survey Outcome Measures</a:t>
            </a:r>
            <a:endParaRPr lang="en-US" sz="3200" b="1" dirty="0">
              <a:solidFill>
                <a:schemeClr val="bg1"/>
              </a:solidFill>
              <a:sym typeface="Arial"/>
            </a:endParaRPr>
          </a:p>
        </p:txBody>
      </p:sp>
    </p:spTree>
    <p:extLst>
      <p:ext uri="{BB962C8B-B14F-4D97-AF65-F5344CB8AC3E}">
        <p14:creationId xmlns:p14="http://schemas.microsoft.com/office/powerpoint/2010/main" val="1423629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7653-433A-4E2D-8DED-445EAEBB7A08}"/>
              </a:ext>
            </a:extLst>
          </p:cNvPr>
          <p:cNvSpPr>
            <a:spLocks noGrp="1"/>
          </p:cNvSpPr>
          <p:nvPr>
            <p:ph type="title"/>
          </p:nvPr>
        </p:nvSpPr>
        <p:spPr/>
        <p:txBody>
          <a:bodyPr/>
          <a:lstStyle/>
          <a:p>
            <a:pPr algn="ctr"/>
            <a:r>
              <a:rPr lang="en-US" sz="3200" b="1" cap="none" dirty="0">
                <a:latin typeface="+mj-lt"/>
              </a:rPr>
              <a:t>Methods: Analysis </a:t>
            </a:r>
          </a:p>
        </p:txBody>
      </p:sp>
      <p:sp>
        <p:nvSpPr>
          <p:cNvPr id="3" name="Content Placeholder 2">
            <a:extLst>
              <a:ext uri="{FF2B5EF4-FFF2-40B4-BE49-F238E27FC236}">
                <a16:creationId xmlns:a16="http://schemas.microsoft.com/office/drawing/2014/main" id="{E9D3ECE8-FD5E-DC38-0B53-BB69132E0AF7}"/>
              </a:ext>
            </a:extLst>
          </p:cNvPr>
          <p:cNvSpPr>
            <a:spLocks noGrp="1"/>
          </p:cNvSpPr>
          <p:nvPr/>
        </p:nvSpPr>
        <p:spPr>
          <a:xfrm>
            <a:off x="0" y="990600"/>
            <a:ext cx="8562975" cy="5668962"/>
          </a:xfrm>
          <a:prstGeom prst="rect">
            <a:avLst/>
          </a:prstGeom>
          <a:ln>
            <a:solidFill>
              <a:schemeClr val="bg1"/>
            </a:solidFill>
          </a:ln>
        </p:spPr>
        <p:txBody>
          <a:bodyPr/>
          <a:lstStyle>
            <a:lvl1pPr marL="11573" indent="0" algn="l" defTabSz="192881" rtl="0" eaLnBrk="1" latinLnBrk="0" hangingPunct="1">
              <a:spcBef>
                <a:spcPct val="20000"/>
              </a:spcBef>
              <a:buFont typeface="+mj-lt"/>
              <a:buAutoNum type="romanUcPeriod"/>
              <a:defRPr sz="760" b="0" kern="1200">
                <a:solidFill>
                  <a:schemeClr val="bg1">
                    <a:lumMod val="50000"/>
                  </a:schemeClr>
                </a:solidFill>
                <a:latin typeface="Georgia"/>
                <a:ea typeface="+mn-ea"/>
                <a:cs typeface="Georgia"/>
              </a:defRPr>
            </a:lvl1pPr>
            <a:lvl2pPr marL="127302" indent="0" algn="l" defTabSz="192881" rtl="0" eaLnBrk="1" latinLnBrk="0" hangingPunct="1">
              <a:spcBef>
                <a:spcPct val="20000"/>
              </a:spcBef>
              <a:buFont typeface="+mj-lt"/>
              <a:buAutoNum type="alphaUcPeriod"/>
              <a:defRPr sz="675" b="1" i="0" kern="1200">
                <a:solidFill>
                  <a:schemeClr val="bg1">
                    <a:lumMod val="50000"/>
                  </a:schemeClr>
                </a:solidFill>
                <a:latin typeface="Georgia"/>
                <a:ea typeface="+mn-ea"/>
                <a:cs typeface="Georgia"/>
              </a:defRPr>
            </a:lvl2pPr>
            <a:lvl3pPr marL="262319" indent="0" algn="l" defTabSz="192881" rtl="0" eaLnBrk="1" latinLnBrk="0" hangingPunct="1">
              <a:spcBef>
                <a:spcPct val="20000"/>
              </a:spcBef>
              <a:buFont typeface="+mj-lt"/>
              <a:buAutoNum type="arabicPeriod"/>
              <a:defRPr sz="675" kern="1200">
                <a:solidFill>
                  <a:schemeClr val="bg1">
                    <a:lumMod val="50000"/>
                  </a:schemeClr>
                </a:solidFill>
                <a:latin typeface="Georgia"/>
                <a:ea typeface="+mn-ea"/>
                <a:cs typeface="Georgia"/>
              </a:defRPr>
            </a:lvl3pPr>
            <a:lvl4pPr marL="366475" indent="0" algn="l" defTabSz="192881" rtl="0" eaLnBrk="1" latinLnBrk="0" hangingPunct="1">
              <a:spcBef>
                <a:spcPct val="20000"/>
              </a:spcBef>
              <a:buFont typeface="+mj-lt"/>
              <a:buAutoNum type="alphaLcParenR"/>
              <a:defRPr sz="675" kern="1200">
                <a:solidFill>
                  <a:schemeClr val="bg1">
                    <a:lumMod val="50000"/>
                  </a:schemeClr>
                </a:solidFill>
                <a:latin typeface="Georgia"/>
                <a:ea typeface="+mn-ea"/>
                <a:cs typeface="Georgia"/>
              </a:defRPr>
            </a:lvl4pPr>
            <a:lvl5pPr marL="482204" indent="0" algn="l" defTabSz="192881" rtl="0" eaLnBrk="1" latinLnBrk="0" hangingPunct="1">
              <a:spcBef>
                <a:spcPct val="20000"/>
              </a:spcBef>
              <a:buFont typeface="Arial"/>
              <a:buChar char="•"/>
              <a:defRPr sz="675" kern="1200">
                <a:solidFill>
                  <a:schemeClr val="bg1">
                    <a:lumMod val="50000"/>
                  </a:schemeClr>
                </a:solidFill>
                <a:latin typeface="Georgia"/>
                <a:ea typeface="+mn-ea"/>
                <a:cs typeface="Georgia"/>
              </a:defRPr>
            </a:lvl5pPr>
            <a:lvl6pPr marL="1060847" indent="-96441" algn="l" defTabSz="192881" rtl="0" eaLnBrk="1" latinLnBrk="0" hangingPunct="1">
              <a:spcBef>
                <a:spcPct val="20000"/>
              </a:spcBef>
              <a:buFont typeface="Arial"/>
              <a:buChar char="•"/>
              <a:defRPr sz="844" kern="1200">
                <a:solidFill>
                  <a:schemeClr val="tx1"/>
                </a:solidFill>
                <a:latin typeface="+mn-lt"/>
                <a:ea typeface="+mn-ea"/>
                <a:cs typeface="+mn-cs"/>
              </a:defRPr>
            </a:lvl6pPr>
            <a:lvl7pPr marL="1253729" indent="-96441" algn="l" defTabSz="192881" rtl="0" eaLnBrk="1" latinLnBrk="0" hangingPunct="1">
              <a:spcBef>
                <a:spcPct val="20000"/>
              </a:spcBef>
              <a:buFont typeface="Arial"/>
              <a:buChar char="•"/>
              <a:defRPr sz="844" kern="1200">
                <a:solidFill>
                  <a:schemeClr val="tx1"/>
                </a:solidFill>
                <a:latin typeface="+mn-lt"/>
                <a:ea typeface="+mn-ea"/>
                <a:cs typeface="+mn-cs"/>
              </a:defRPr>
            </a:lvl7pPr>
            <a:lvl8pPr marL="1446610" indent="-96441" algn="l" defTabSz="192881" rtl="0" eaLnBrk="1" latinLnBrk="0" hangingPunct="1">
              <a:spcBef>
                <a:spcPct val="20000"/>
              </a:spcBef>
              <a:buFont typeface="Arial"/>
              <a:buChar char="•"/>
              <a:defRPr sz="844" kern="1200">
                <a:solidFill>
                  <a:schemeClr val="tx1"/>
                </a:solidFill>
                <a:latin typeface="+mn-lt"/>
                <a:ea typeface="+mn-ea"/>
                <a:cs typeface="+mn-cs"/>
              </a:defRPr>
            </a:lvl8pPr>
            <a:lvl9pPr marL="1639491" indent="-96441" algn="l" defTabSz="192881" rtl="0" eaLnBrk="1" latinLnBrk="0" hangingPunct="1">
              <a:spcBef>
                <a:spcPct val="20000"/>
              </a:spcBef>
              <a:buFont typeface="Arial"/>
              <a:buChar char="•"/>
              <a:defRPr sz="844" kern="1200">
                <a:solidFill>
                  <a:schemeClr val="tx1"/>
                </a:solidFill>
                <a:latin typeface="+mn-lt"/>
                <a:ea typeface="+mn-ea"/>
                <a:cs typeface="+mn-cs"/>
              </a:defRPr>
            </a:lvl9pPr>
          </a:lstStyle>
          <a:p>
            <a:pPr marL="183023" indent="-171450">
              <a:buFont typeface="Arial" panose="020B0604020202020204" pitchFamily="34" charset="0"/>
              <a:buChar char="•"/>
            </a:pPr>
            <a:endParaRPr lang="en-US" sz="2000" dirty="0">
              <a:solidFill>
                <a:schemeClr val="tx1"/>
              </a:solidFill>
              <a:latin typeface="+mj-lt"/>
            </a:endParaRPr>
          </a:p>
          <a:p>
            <a:pPr marL="605219" lvl="2" indent="-342900">
              <a:spcBef>
                <a:spcPts val="0"/>
              </a:spcBef>
              <a:spcAft>
                <a:spcPts val="0"/>
              </a:spcAft>
              <a:buFont typeface="Arial" panose="020B0604020202020204" pitchFamily="34" charset="0"/>
              <a:buChar char="•"/>
            </a:pPr>
            <a:r>
              <a:rPr lang="en-US" sz="2400" b="1" dirty="0">
                <a:solidFill>
                  <a:schemeClr val="tx1"/>
                </a:solidFill>
                <a:latin typeface="+mj-lt"/>
              </a:rPr>
              <a:t>Restricted cubic spline (natural spline) regression</a:t>
            </a:r>
          </a:p>
          <a:p>
            <a:pPr lvl="2">
              <a:spcBef>
                <a:spcPts val="0"/>
              </a:spcBef>
              <a:spcAft>
                <a:spcPts val="0"/>
              </a:spcAft>
              <a:buNone/>
            </a:pPr>
            <a:r>
              <a:rPr lang="en-US" sz="2400" b="1" dirty="0">
                <a:solidFill>
                  <a:schemeClr val="tx1"/>
                </a:solidFill>
                <a:latin typeface="+mj-lt"/>
              </a:rPr>
              <a:t> 		- </a:t>
            </a:r>
            <a:r>
              <a:rPr lang="en-US" sz="2400" u="sng" dirty="0">
                <a:solidFill>
                  <a:schemeClr val="tx1"/>
                </a:solidFill>
                <a:latin typeface="+mj-lt"/>
              </a:rPr>
              <a:t>Linear estimators </a:t>
            </a:r>
            <a:r>
              <a:rPr lang="en-US" sz="2400" dirty="0">
                <a:solidFill>
                  <a:schemeClr val="tx1"/>
                </a:solidFill>
                <a:latin typeface="+mj-lt"/>
              </a:rPr>
              <a:t>for continuous outcomes (pain, physical </a:t>
            </a:r>
          </a:p>
          <a:p>
            <a:pPr lvl="2">
              <a:spcBef>
                <a:spcPts val="0"/>
              </a:spcBef>
              <a:spcAft>
                <a:spcPts val="0"/>
              </a:spcAft>
              <a:buNone/>
            </a:pPr>
            <a:r>
              <a:rPr lang="en-US" sz="2400" dirty="0">
                <a:solidFill>
                  <a:schemeClr val="tx1"/>
                </a:solidFill>
                <a:latin typeface="+mj-lt"/>
              </a:rPr>
              <a:t>       health, mental health, stress, and having a purpose in life)</a:t>
            </a:r>
          </a:p>
          <a:p>
            <a:pPr lvl="2">
              <a:spcBef>
                <a:spcPts val="0"/>
              </a:spcBef>
              <a:spcAft>
                <a:spcPts val="0"/>
              </a:spcAft>
              <a:buNone/>
            </a:pPr>
            <a:r>
              <a:rPr lang="en-US" sz="2400" dirty="0">
                <a:solidFill>
                  <a:schemeClr val="tx1"/>
                </a:solidFill>
                <a:latin typeface="+mj-lt"/>
              </a:rPr>
              <a:t>		- </a:t>
            </a:r>
            <a:r>
              <a:rPr lang="en-US" sz="2400" u="sng" dirty="0">
                <a:solidFill>
                  <a:schemeClr val="tx1"/>
                </a:solidFill>
                <a:latin typeface="+mj-lt"/>
              </a:rPr>
              <a:t>Multinomial estimators </a:t>
            </a:r>
            <a:r>
              <a:rPr lang="en-US" sz="2400" dirty="0">
                <a:solidFill>
                  <a:schemeClr val="tx1"/>
                </a:solidFill>
                <a:latin typeface="+mj-lt"/>
              </a:rPr>
              <a:t>for categorical outcomes (depression, </a:t>
            </a:r>
          </a:p>
          <a:p>
            <a:pPr lvl="2">
              <a:spcBef>
                <a:spcPts val="0"/>
              </a:spcBef>
              <a:spcAft>
                <a:spcPts val="0"/>
              </a:spcAft>
              <a:buNone/>
            </a:pPr>
            <a:r>
              <a:rPr lang="en-US" sz="2400" dirty="0">
                <a:solidFill>
                  <a:schemeClr val="tx1"/>
                </a:solidFill>
                <a:latin typeface="+mj-lt"/>
              </a:rPr>
              <a:t>       fatigue)</a:t>
            </a:r>
          </a:p>
          <a:p>
            <a:pPr lvl="5" indent="0">
              <a:spcBef>
                <a:spcPts val="0"/>
              </a:spcBef>
              <a:buNone/>
            </a:pPr>
            <a:endParaRPr lang="en-US" sz="2400" dirty="0">
              <a:latin typeface="+mj-lt"/>
            </a:endParaRPr>
          </a:p>
          <a:p>
            <a:pPr marL="354473" indent="-342900">
              <a:spcBef>
                <a:spcPts val="0"/>
              </a:spcBef>
              <a:spcAft>
                <a:spcPts val="0"/>
              </a:spcAft>
              <a:buFont typeface="Arial" panose="020B0604020202020204" pitchFamily="34" charset="0"/>
              <a:buChar char="•"/>
            </a:pPr>
            <a:r>
              <a:rPr lang="en-US" sz="2400" b="1" dirty="0">
                <a:solidFill>
                  <a:schemeClr val="tx1"/>
                </a:solidFill>
                <a:latin typeface="+mj-lt"/>
              </a:rPr>
              <a:t>Covariates and controls</a:t>
            </a:r>
          </a:p>
          <a:p>
            <a:pPr lvl="2">
              <a:spcBef>
                <a:spcPts val="0"/>
              </a:spcBef>
              <a:spcAft>
                <a:spcPts val="0"/>
              </a:spcAft>
              <a:buNone/>
            </a:pPr>
            <a:r>
              <a:rPr lang="en-US" sz="2400" dirty="0">
                <a:solidFill>
                  <a:schemeClr val="tx1"/>
                </a:solidFill>
                <a:latin typeface="+mj-lt"/>
              </a:rPr>
              <a:t>    - 	# sessions used at baseline, use of other 6 CIH therapies</a:t>
            </a:r>
          </a:p>
          <a:p>
            <a:pPr lvl="2">
              <a:spcBef>
                <a:spcPts val="0"/>
              </a:spcBef>
              <a:spcAft>
                <a:spcPts val="0"/>
              </a:spcAft>
              <a:buNone/>
            </a:pPr>
            <a:r>
              <a:rPr lang="en-US" sz="2400" dirty="0">
                <a:solidFill>
                  <a:schemeClr val="tx1"/>
                </a:solidFill>
                <a:latin typeface="+mj-lt"/>
              </a:rPr>
              <a:t>    - 	</a:t>
            </a:r>
            <a:r>
              <a:rPr lang="en-US" sz="2400" u="sng" dirty="0">
                <a:solidFill>
                  <a:schemeClr val="tx1"/>
                </a:solidFill>
                <a:latin typeface="+mj-lt"/>
              </a:rPr>
              <a:t>Demographic chars </a:t>
            </a:r>
            <a:r>
              <a:rPr lang="en-US" sz="2400" dirty="0">
                <a:solidFill>
                  <a:schemeClr val="tx1"/>
                </a:solidFill>
                <a:latin typeface="+mj-lt"/>
              </a:rPr>
              <a:t>(gender, age, race, ethnicity)</a:t>
            </a:r>
          </a:p>
          <a:p>
            <a:pPr lvl="2">
              <a:spcBef>
                <a:spcPts val="0"/>
              </a:spcBef>
              <a:spcAft>
                <a:spcPts val="0"/>
              </a:spcAft>
              <a:buNone/>
            </a:pPr>
            <a:r>
              <a:rPr lang="en-US" sz="2400" dirty="0">
                <a:solidFill>
                  <a:schemeClr val="tx1"/>
                </a:solidFill>
                <a:latin typeface="+mj-lt"/>
              </a:rPr>
              <a:t>    -  </a:t>
            </a:r>
            <a:r>
              <a:rPr lang="en-US" sz="2400" u="sng" dirty="0">
                <a:solidFill>
                  <a:schemeClr val="tx1"/>
                </a:solidFill>
                <a:latin typeface="+mj-lt"/>
              </a:rPr>
              <a:t>Other pain </a:t>
            </a:r>
            <a:r>
              <a:rPr lang="en-US" sz="2400" u="sng" dirty="0" err="1">
                <a:solidFill>
                  <a:schemeClr val="tx1"/>
                </a:solidFill>
                <a:latin typeface="+mj-lt"/>
              </a:rPr>
              <a:t>tx</a:t>
            </a:r>
            <a:r>
              <a:rPr lang="en-US" sz="2400" u="sng" dirty="0">
                <a:solidFill>
                  <a:schemeClr val="tx1"/>
                </a:solidFill>
                <a:latin typeface="+mj-lt"/>
              </a:rPr>
              <a:t> </a:t>
            </a:r>
            <a:r>
              <a:rPr lang="en-US" sz="2400" dirty="0">
                <a:solidFill>
                  <a:schemeClr val="tx1"/>
                </a:solidFill>
                <a:latin typeface="+mj-lt"/>
              </a:rPr>
              <a:t>(opioid use, pain clinic use, physical therapy </a:t>
            </a:r>
          </a:p>
          <a:p>
            <a:pPr lvl="2">
              <a:spcBef>
                <a:spcPts val="0"/>
              </a:spcBef>
              <a:spcAft>
                <a:spcPts val="0"/>
              </a:spcAft>
              <a:buNone/>
            </a:pPr>
            <a:r>
              <a:rPr lang="en-US" sz="2400" dirty="0">
                <a:solidFill>
                  <a:schemeClr val="tx1"/>
                </a:solidFill>
                <a:latin typeface="+mj-lt"/>
              </a:rPr>
              <a:t>        use, spinal injections, number of pain sites on body) </a:t>
            </a:r>
          </a:p>
          <a:p>
            <a:pPr lvl="2">
              <a:spcBef>
                <a:spcPts val="0"/>
              </a:spcBef>
              <a:spcAft>
                <a:spcPts val="0"/>
              </a:spcAft>
              <a:buNone/>
            </a:pPr>
            <a:r>
              <a:rPr lang="en-US" sz="2400" dirty="0">
                <a:solidFill>
                  <a:schemeClr val="tx1"/>
                </a:solidFill>
                <a:latin typeface="+mj-lt"/>
              </a:rPr>
              <a:t>    -   </a:t>
            </a:r>
            <a:r>
              <a:rPr lang="en-US" sz="2400" u="sng" dirty="0">
                <a:solidFill>
                  <a:schemeClr val="tx1"/>
                </a:solidFill>
                <a:latin typeface="+mj-lt"/>
              </a:rPr>
              <a:t>Health </a:t>
            </a:r>
            <a:r>
              <a:rPr lang="en-US" sz="2400" u="sng" dirty="0" err="1">
                <a:solidFill>
                  <a:schemeClr val="tx1"/>
                </a:solidFill>
                <a:latin typeface="+mj-lt"/>
              </a:rPr>
              <a:t>comborbidities</a:t>
            </a:r>
            <a:r>
              <a:rPr lang="en-US" sz="2400" u="sng" dirty="0">
                <a:solidFill>
                  <a:schemeClr val="tx1"/>
                </a:solidFill>
                <a:latin typeface="+mj-lt"/>
              </a:rPr>
              <a:t> </a:t>
            </a:r>
            <a:r>
              <a:rPr lang="en-US" sz="2400" dirty="0">
                <a:solidFill>
                  <a:schemeClr val="tx1"/>
                </a:solidFill>
                <a:latin typeface="+mj-lt"/>
              </a:rPr>
              <a:t>(</a:t>
            </a:r>
            <a:r>
              <a:rPr lang="en-US" sz="2400" dirty="0" err="1">
                <a:solidFill>
                  <a:schemeClr val="tx1"/>
                </a:solidFill>
                <a:latin typeface="+mj-lt"/>
              </a:rPr>
              <a:t>Elixhauser</a:t>
            </a:r>
            <a:r>
              <a:rPr lang="en-US" sz="2400" dirty="0">
                <a:solidFill>
                  <a:schemeClr val="tx1"/>
                </a:solidFill>
                <a:latin typeface="+mj-lt"/>
              </a:rPr>
              <a:t>)</a:t>
            </a:r>
          </a:p>
          <a:p>
            <a:pPr lvl="2">
              <a:spcBef>
                <a:spcPts val="0"/>
              </a:spcBef>
              <a:spcAft>
                <a:spcPts val="0"/>
              </a:spcAft>
              <a:buNone/>
            </a:pPr>
            <a:r>
              <a:rPr lang="en-US" sz="2400" dirty="0">
                <a:solidFill>
                  <a:schemeClr val="tx1"/>
                </a:solidFill>
                <a:latin typeface="+mj-lt"/>
              </a:rPr>
              <a:t>    -   </a:t>
            </a:r>
            <a:r>
              <a:rPr lang="en-US" sz="2400" u="sng" dirty="0">
                <a:solidFill>
                  <a:schemeClr val="tx1"/>
                </a:solidFill>
                <a:latin typeface="+mj-lt"/>
              </a:rPr>
              <a:t>Mental health utilization </a:t>
            </a:r>
            <a:r>
              <a:rPr lang="en-US" sz="2400" dirty="0">
                <a:solidFill>
                  <a:schemeClr val="tx1"/>
                </a:solidFill>
                <a:latin typeface="+mj-lt"/>
              </a:rPr>
              <a:t>(MH care could diminish </a:t>
            </a:r>
            <a:r>
              <a:rPr lang="en-US" sz="2400" dirty="0" err="1">
                <a:solidFill>
                  <a:schemeClr val="tx1"/>
                </a:solidFill>
                <a:latin typeface="+mj-lt"/>
              </a:rPr>
              <a:t>sx</a:t>
            </a:r>
            <a:r>
              <a:rPr lang="en-US" sz="2400" dirty="0">
                <a:solidFill>
                  <a:schemeClr val="tx1"/>
                </a:solidFill>
                <a:latin typeface="+mj-lt"/>
              </a:rPr>
              <a:t>)</a:t>
            </a:r>
          </a:p>
          <a:p>
            <a:pPr marL="1618060" lvl="7" indent="-171450">
              <a:spcBef>
                <a:spcPts val="0"/>
              </a:spcBef>
              <a:buFont typeface="Arial" panose="020B0604020202020204" pitchFamily="34" charset="0"/>
              <a:buChar char="•"/>
            </a:pPr>
            <a:endParaRPr lang="en-US" sz="2400" dirty="0">
              <a:solidFill>
                <a:schemeClr val="tx1"/>
              </a:solidFill>
              <a:latin typeface="+mj-lt"/>
            </a:endParaRPr>
          </a:p>
          <a:p>
            <a:pPr lvl="7" indent="0">
              <a:spcBef>
                <a:spcPts val="0"/>
              </a:spcBef>
              <a:buNone/>
            </a:pPr>
            <a:endParaRPr lang="en-US" sz="2400" dirty="0">
              <a:solidFill>
                <a:schemeClr val="tx1"/>
              </a:solidFill>
              <a:latin typeface="+mj-lt"/>
            </a:endParaRPr>
          </a:p>
          <a:p>
            <a:pPr>
              <a:buNone/>
            </a:pPr>
            <a:endParaRPr lang="en-US" sz="2000" dirty="0">
              <a:solidFill>
                <a:schemeClr val="tx1"/>
              </a:solidFill>
              <a:latin typeface="+mj-lt"/>
            </a:endParaRPr>
          </a:p>
        </p:txBody>
      </p:sp>
    </p:spTree>
    <p:extLst>
      <p:ext uri="{BB962C8B-B14F-4D97-AF65-F5344CB8AC3E}">
        <p14:creationId xmlns:p14="http://schemas.microsoft.com/office/powerpoint/2010/main" val="3154050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36100-8DA3-43EF-AE04-38A7E92ED4E1}"/>
              </a:ext>
            </a:extLst>
          </p:cNvPr>
          <p:cNvSpPr>
            <a:spLocks noGrp="1"/>
          </p:cNvSpPr>
          <p:nvPr>
            <p:ph type="title"/>
          </p:nvPr>
        </p:nvSpPr>
        <p:spPr>
          <a:xfrm>
            <a:off x="301606" y="138215"/>
            <a:ext cx="8734425" cy="685800"/>
          </a:xfrm>
          <a:ln>
            <a:noFill/>
          </a:ln>
        </p:spPr>
        <p:txBody>
          <a:bodyPr>
            <a:noAutofit/>
          </a:bodyPr>
          <a:lstStyle/>
          <a:p>
            <a:pPr algn="ctr"/>
            <a:r>
              <a:rPr lang="en-US" sz="2800" dirty="0">
                <a:solidFill>
                  <a:schemeClr val="bg1"/>
                </a:solidFill>
                <a:latin typeface="+mj-lt"/>
              </a:rPr>
              <a:t>Draft Results: The # of Yoga Sessions Assoc. with Changes</a:t>
            </a:r>
            <a:endParaRPr lang="en-US" sz="2800" dirty="0">
              <a:solidFill>
                <a:schemeClr val="bg1"/>
              </a:solidFill>
            </a:endParaRPr>
          </a:p>
        </p:txBody>
      </p:sp>
      <p:sp>
        <p:nvSpPr>
          <p:cNvPr id="4" name="TextBox 3">
            <a:extLst>
              <a:ext uri="{FF2B5EF4-FFF2-40B4-BE49-F238E27FC236}">
                <a16:creationId xmlns:a16="http://schemas.microsoft.com/office/drawing/2014/main" id="{87DC6508-FAB3-0900-E4A1-2008F2222103}"/>
              </a:ext>
            </a:extLst>
          </p:cNvPr>
          <p:cNvSpPr txBox="1"/>
          <p:nvPr/>
        </p:nvSpPr>
        <p:spPr>
          <a:xfrm>
            <a:off x="4668819" y="1425680"/>
            <a:ext cx="3826380" cy="1138773"/>
          </a:xfrm>
          <a:prstGeom prst="rect">
            <a:avLst/>
          </a:prstGeom>
          <a:noFill/>
        </p:spPr>
        <p:txBody>
          <a:bodyPr wrap="square" rtlCol="0">
            <a:spAutoFit/>
          </a:bodyPr>
          <a:lstStyle/>
          <a:p>
            <a:pPr marL="0" marR="0">
              <a:spcBef>
                <a:spcPts val="0"/>
              </a:spcBef>
              <a:spcAft>
                <a:spcPts val="0"/>
              </a:spcAft>
            </a:pPr>
            <a:endParaRPr lang="en-US" b="1"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600" dirty="0">
              <a:latin typeface="Calibri" panose="020F0502020204030204" pitchFamily="34" charset="0"/>
              <a:ea typeface="Calibri" panose="020F0502020204030204" pitchFamily="34" charset="0"/>
            </a:endParaRPr>
          </a:p>
          <a:p>
            <a:pPr marL="0" marR="0">
              <a:spcBef>
                <a:spcPts val="0"/>
              </a:spcBef>
              <a:spcAft>
                <a:spcPts val="0"/>
              </a:spcAft>
            </a:pPr>
            <a:endParaRPr lang="en-US" sz="1600" dirty="0">
              <a:effectLst/>
              <a:latin typeface="Calibri" panose="020F0502020204030204" pitchFamily="34" charset="0"/>
              <a:ea typeface="Calibri" panose="020F0502020204030204" pitchFamily="34" charset="0"/>
            </a:endParaRPr>
          </a:p>
          <a:p>
            <a:endParaRPr lang="en-US" dirty="0"/>
          </a:p>
        </p:txBody>
      </p:sp>
      <p:graphicFrame>
        <p:nvGraphicFramePr>
          <p:cNvPr id="9" name="Table 8">
            <a:extLst>
              <a:ext uri="{FF2B5EF4-FFF2-40B4-BE49-F238E27FC236}">
                <a16:creationId xmlns:a16="http://schemas.microsoft.com/office/drawing/2014/main" id="{D7044750-230A-8E45-B9EC-3569EDBFF13B}"/>
              </a:ext>
            </a:extLst>
          </p:cNvPr>
          <p:cNvGraphicFramePr>
            <a:graphicFrameLocks noGrp="1"/>
          </p:cNvGraphicFramePr>
          <p:nvPr/>
        </p:nvGraphicFramePr>
        <p:xfrm>
          <a:off x="1135071" y="981075"/>
          <a:ext cx="6873857" cy="5832435"/>
        </p:xfrm>
        <a:graphic>
          <a:graphicData uri="http://schemas.openxmlformats.org/drawingml/2006/table">
            <a:tbl>
              <a:tblPr/>
              <a:tblGrid>
                <a:gridCol w="3443662">
                  <a:extLst>
                    <a:ext uri="{9D8B030D-6E8A-4147-A177-3AD203B41FA5}">
                      <a16:colId xmlns:a16="http://schemas.microsoft.com/office/drawing/2014/main" val="3787952444"/>
                    </a:ext>
                  </a:extLst>
                </a:gridCol>
                <a:gridCol w="1667190">
                  <a:extLst>
                    <a:ext uri="{9D8B030D-6E8A-4147-A177-3AD203B41FA5}">
                      <a16:colId xmlns:a16="http://schemas.microsoft.com/office/drawing/2014/main" val="3452138440"/>
                    </a:ext>
                  </a:extLst>
                </a:gridCol>
                <a:gridCol w="1763005">
                  <a:extLst>
                    <a:ext uri="{9D8B030D-6E8A-4147-A177-3AD203B41FA5}">
                      <a16:colId xmlns:a16="http://schemas.microsoft.com/office/drawing/2014/main" val="2518401201"/>
                    </a:ext>
                  </a:extLst>
                </a:gridCol>
              </a:tblGrid>
              <a:tr h="777171">
                <a:tc>
                  <a:txBody>
                    <a:bodyPr/>
                    <a:lstStyle/>
                    <a:p>
                      <a:pPr algn="l" fontAlgn="b"/>
                      <a:r>
                        <a:rPr lang="en-US" sz="1800" b="0" i="0" u="none" strike="noStrike" dirty="0">
                          <a:solidFill>
                            <a:srgbClr val="000000"/>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Arial" panose="020B0604020202020204" pitchFamily="34" charset="0"/>
                        </a:rPr>
                        <a:t>During the 3 </a:t>
                      </a:r>
                      <a:r>
                        <a:rPr lang="en-US" sz="1800" b="1" i="0" u="none" strike="noStrike" dirty="0" err="1">
                          <a:solidFill>
                            <a:srgbClr val="000000"/>
                          </a:solidFill>
                          <a:effectLst/>
                          <a:latin typeface="Arial" panose="020B0604020202020204" pitchFamily="34" charset="0"/>
                        </a:rPr>
                        <a:t>mos</a:t>
                      </a:r>
                      <a:r>
                        <a:rPr lang="en-US" sz="1800" b="1" i="0" u="none" strike="noStrike" dirty="0">
                          <a:solidFill>
                            <a:srgbClr val="000000"/>
                          </a:solidFill>
                          <a:effectLst/>
                          <a:latin typeface="Arial" panose="020B0604020202020204" pitchFamily="34" charset="0"/>
                        </a:rPr>
                        <a:t>, having at least…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Arial" panose="020B0604020202020204" pitchFamily="34" charset="0"/>
                        </a:rPr>
                        <a:t>During the 6 </a:t>
                      </a:r>
                      <a:r>
                        <a:rPr lang="en-US" sz="1800" b="1" i="0" u="none" strike="noStrike" dirty="0" err="1">
                          <a:solidFill>
                            <a:srgbClr val="000000"/>
                          </a:solidFill>
                          <a:effectLst/>
                          <a:latin typeface="Arial" panose="020B0604020202020204" pitchFamily="34" charset="0"/>
                        </a:rPr>
                        <a:t>mos</a:t>
                      </a:r>
                      <a:r>
                        <a:rPr lang="en-US" sz="1800" b="1" i="0" u="none" strike="noStrike" dirty="0">
                          <a:solidFill>
                            <a:srgbClr val="000000"/>
                          </a:solidFill>
                          <a:effectLst/>
                          <a:latin typeface="Arial" panose="020B0604020202020204" pitchFamily="34" charset="0"/>
                        </a:rPr>
                        <a:t>, having at least…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0249711"/>
                  </a:ext>
                </a:extLst>
              </a:tr>
              <a:tr h="300775">
                <a:tc>
                  <a:txBody>
                    <a:bodyPr/>
                    <a:lstStyle/>
                    <a:p>
                      <a:pPr algn="l" fontAlgn="b"/>
                      <a:r>
                        <a:rPr lang="en-US" sz="1800" b="1" i="0" u="none" strike="noStrike" dirty="0">
                          <a:solidFill>
                            <a:srgbClr val="000000"/>
                          </a:solidFill>
                          <a:effectLst/>
                          <a:latin typeface="Arial" panose="020B0604020202020204" pitchFamily="34" charset="0"/>
                        </a:rPr>
                        <a:t>Pain Interference w Life</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effectLst/>
                          <a:latin typeface="Arial" panose="020B0604020202020204" pitchFamily="34" charset="0"/>
                        </a:rPr>
                        <a:t>NS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1" i="0" u="none" strike="noStrike" dirty="0">
                          <a:solidFill>
                            <a:srgbClr val="000000"/>
                          </a:solidFill>
                          <a:effectLst/>
                          <a:highlight>
                            <a:srgbClr val="00FF00"/>
                          </a:highlight>
                          <a:latin typeface="Arial" panose="020B0604020202020204" pitchFamily="34" charset="0"/>
                        </a:rPr>
                        <a:t>5+ sessions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098018"/>
                  </a:ext>
                </a:extLst>
              </a:tr>
              <a:tr h="300775">
                <a:tc>
                  <a:txBody>
                    <a:bodyPr/>
                    <a:lstStyle/>
                    <a:p>
                      <a:pPr algn="l" fontAlgn="b"/>
                      <a:r>
                        <a:rPr lang="en-US" sz="1800" b="1" i="0" u="none" strike="noStrike" dirty="0">
                          <a:solidFill>
                            <a:srgbClr val="000000"/>
                          </a:solidFill>
                          <a:effectLst/>
                          <a:latin typeface="Arial" panose="020B0604020202020204" pitchFamily="34" charset="0"/>
                        </a:rPr>
                        <a:t>Pain Severity</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highlight>
                            <a:srgbClr val="00FF00"/>
                          </a:highlight>
                          <a:latin typeface="Arial" panose="020B0604020202020204" pitchFamily="34" charset="0"/>
                        </a:rPr>
                        <a:t>19+ sessions</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highlight>
                            <a:srgbClr val="00FF00"/>
                          </a:highlight>
                          <a:latin typeface="Arial" panose="020B0604020202020204" pitchFamily="34" charset="0"/>
                        </a:rPr>
                        <a:t>17+</a:t>
                      </a:r>
                    </a:p>
                  </a:txBody>
                  <a:tcPr marL="9525" marR="9525" marT="9525" marB="0" anchor="b">
                    <a:lnL>
                      <a:noFill/>
                    </a:lnL>
                    <a:lnR>
                      <a:noFill/>
                    </a:lnR>
                    <a:lnT>
                      <a:noFill/>
                    </a:lnT>
                    <a:lnB>
                      <a:noFill/>
                    </a:lnB>
                  </a:tcPr>
                </a:tc>
                <a:extLst>
                  <a:ext uri="{0D108BD9-81ED-4DB2-BD59-A6C34878D82A}">
                    <a16:rowId xmlns:a16="http://schemas.microsoft.com/office/drawing/2014/main" val="2363517300"/>
                  </a:ext>
                </a:extLst>
              </a:tr>
              <a:tr h="300775">
                <a:tc>
                  <a:txBody>
                    <a:bodyPr/>
                    <a:lstStyle/>
                    <a:p>
                      <a:pPr algn="l" fontAlgn="b"/>
                      <a:r>
                        <a:rPr lang="en-US" sz="1800" b="1" i="0" u="none" strike="noStrike" dirty="0">
                          <a:solidFill>
                            <a:srgbClr val="000000"/>
                          </a:solidFill>
                          <a:effectLst/>
                          <a:latin typeface="Arial" panose="020B0604020202020204" pitchFamily="34" charset="0"/>
                        </a:rPr>
                        <a:t>Overall Physical Health</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highlight>
                            <a:srgbClr val="00FF00"/>
                          </a:highlight>
                          <a:latin typeface="Arial" panose="020B0604020202020204" pitchFamily="34" charset="0"/>
                        </a:rPr>
                        <a:t>14+ </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highlight>
                            <a:srgbClr val="00FF00"/>
                          </a:highlight>
                          <a:latin typeface="Arial" panose="020B0604020202020204" pitchFamily="34" charset="0"/>
                        </a:rPr>
                        <a:t>19+</a:t>
                      </a:r>
                    </a:p>
                  </a:txBody>
                  <a:tcPr marL="9525" marR="9525" marT="9525" marB="0" anchor="b">
                    <a:lnL>
                      <a:noFill/>
                    </a:lnL>
                    <a:lnR>
                      <a:noFill/>
                    </a:lnR>
                    <a:lnT>
                      <a:noFill/>
                    </a:lnT>
                    <a:lnB>
                      <a:noFill/>
                    </a:lnB>
                  </a:tcPr>
                </a:tc>
                <a:extLst>
                  <a:ext uri="{0D108BD9-81ED-4DB2-BD59-A6C34878D82A}">
                    <a16:rowId xmlns:a16="http://schemas.microsoft.com/office/drawing/2014/main" val="1781056924"/>
                  </a:ext>
                </a:extLst>
              </a:tr>
              <a:tr h="300775">
                <a:tc>
                  <a:txBody>
                    <a:bodyPr/>
                    <a:lstStyle/>
                    <a:p>
                      <a:pPr algn="l" fontAlgn="b"/>
                      <a:r>
                        <a:rPr lang="en-US" sz="1800" b="1" i="0" u="none" strike="noStrike" dirty="0">
                          <a:solidFill>
                            <a:srgbClr val="000000"/>
                          </a:solidFill>
                          <a:effectLst/>
                          <a:latin typeface="Arial" panose="020B0604020202020204" pitchFamily="34" charset="0"/>
                        </a:rPr>
                        <a:t>Overall Mental Health</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highlight>
                            <a:srgbClr val="00FF00"/>
                          </a:highlight>
                          <a:latin typeface="Arial" panose="020B0604020202020204" pitchFamily="34" charset="0"/>
                        </a:rPr>
                        <a:t>16+ </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highlight>
                            <a:srgbClr val="00FF00"/>
                          </a:highlight>
                          <a:latin typeface="Arial" panose="020B0604020202020204" pitchFamily="34" charset="0"/>
                        </a:rPr>
                        <a:t>39+</a:t>
                      </a:r>
                    </a:p>
                  </a:txBody>
                  <a:tcPr marL="9525" marR="9525" marT="9525" marB="0" anchor="b">
                    <a:lnL>
                      <a:noFill/>
                    </a:lnL>
                    <a:lnR>
                      <a:noFill/>
                    </a:lnR>
                    <a:lnT>
                      <a:noFill/>
                    </a:lnT>
                    <a:lnB>
                      <a:noFill/>
                    </a:lnB>
                  </a:tcPr>
                </a:tc>
                <a:extLst>
                  <a:ext uri="{0D108BD9-81ED-4DB2-BD59-A6C34878D82A}">
                    <a16:rowId xmlns:a16="http://schemas.microsoft.com/office/drawing/2014/main" val="1956094600"/>
                  </a:ext>
                </a:extLst>
              </a:tr>
              <a:tr h="300775">
                <a:tc>
                  <a:txBody>
                    <a:bodyPr/>
                    <a:lstStyle/>
                    <a:p>
                      <a:pPr algn="l" fontAlgn="b"/>
                      <a:r>
                        <a:rPr lang="en-US" sz="1800" b="1" i="0" u="none" strike="noStrike" dirty="0">
                          <a:solidFill>
                            <a:srgbClr val="000000"/>
                          </a:solidFill>
                          <a:effectLst/>
                          <a:latin typeface="Arial" panose="020B0604020202020204" pitchFamily="34" charset="0"/>
                        </a:rPr>
                        <a:t>Perceived Stress</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Arial" panose="020B0604020202020204" pitchFamily="34" charset="0"/>
                        </a:rPr>
                        <a:t>NS</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highlight>
                            <a:srgbClr val="00FF00"/>
                          </a:highlight>
                          <a:latin typeface="Arial" panose="020B0604020202020204" pitchFamily="34" charset="0"/>
                        </a:rPr>
                        <a:t>21+</a:t>
                      </a:r>
                    </a:p>
                  </a:txBody>
                  <a:tcPr marL="9525" marR="9525" marT="9525" marB="0" anchor="b">
                    <a:lnL>
                      <a:noFill/>
                    </a:lnL>
                    <a:lnR>
                      <a:noFill/>
                    </a:lnR>
                    <a:lnT>
                      <a:noFill/>
                    </a:lnT>
                    <a:lnB>
                      <a:noFill/>
                    </a:lnB>
                  </a:tcPr>
                </a:tc>
                <a:extLst>
                  <a:ext uri="{0D108BD9-81ED-4DB2-BD59-A6C34878D82A}">
                    <a16:rowId xmlns:a16="http://schemas.microsoft.com/office/drawing/2014/main" val="1581371462"/>
                  </a:ext>
                </a:extLst>
              </a:tr>
              <a:tr h="300775">
                <a:tc>
                  <a:txBody>
                    <a:bodyPr/>
                    <a:lstStyle/>
                    <a:p>
                      <a:pPr algn="l" fontAlgn="b"/>
                      <a:r>
                        <a:rPr lang="en-US" sz="1800" b="1" i="0" u="none" strike="noStrike" dirty="0">
                          <a:solidFill>
                            <a:srgbClr val="000000"/>
                          </a:solidFill>
                          <a:effectLst/>
                          <a:latin typeface="Arial" panose="020B0604020202020204" pitchFamily="34" charset="0"/>
                        </a:rPr>
                        <a:t>Purpose in Life </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highlight>
                            <a:srgbClr val="00FF00"/>
                          </a:highlight>
                          <a:latin typeface="Arial" panose="020B0604020202020204" pitchFamily="34" charset="0"/>
                        </a:rPr>
                        <a:t>18+</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highlight>
                            <a:srgbClr val="00FF00"/>
                          </a:highlight>
                          <a:latin typeface="Arial" panose="020B0604020202020204" pitchFamily="34" charset="0"/>
                        </a:rPr>
                        <a:t>19+</a:t>
                      </a:r>
                    </a:p>
                  </a:txBody>
                  <a:tcPr marL="9525" marR="9525" marT="9525" marB="0" anchor="b">
                    <a:lnL>
                      <a:noFill/>
                    </a:lnL>
                    <a:lnR>
                      <a:noFill/>
                    </a:lnR>
                    <a:lnT>
                      <a:noFill/>
                    </a:lnT>
                    <a:lnB>
                      <a:noFill/>
                    </a:lnB>
                  </a:tcPr>
                </a:tc>
                <a:extLst>
                  <a:ext uri="{0D108BD9-81ED-4DB2-BD59-A6C34878D82A}">
                    <a16:rowId xmlns:a16="http://schemas.microsoft.com/office/drawing/2014/main" val="180043290"/>
                  </a:ext>
                </a:extLst>
              </a:tr>
              <a:tr h="300775">
                <a:tc>
                  <a:txBody>
                    <a:bodyPr/>
                    <a:lstStyle/>
                    <a:p>
                      <a:pPr algn="l" fontAlgn="b"/>
                      <a:endParaRPr lang="en-US" sz="1800" b="1" i="0" u="none" strike="noStrike" dirty="0">
                        <a:solidFill>
                          <a:srgbClr val="000000"/>
                        </a:solidFill>
                        <a:effectLst/>
                        <a:latin typeface="Arial" panose="020B0604020202020204" pitchFamily="34" charset="0"/>
                      </a:endParaRPr>
                    </a:p>
                    <a:p>
                      <a:pPr algn="l" fontAlgn="b"/>
                      <a:r>
                        <a:rPr lang="en-US" sz="1800" b="1" i="0" u="none" strike="noStrike" dirty="0">
                          <a:solidFill>
                            <a:srgbClr val="000000"/>
                          </a:solidFill>
                          <a:effectLst/>
                          <a:latin typeface="Arial" panose="020B0604020202020204" pitchFamily="34" charset="0"/>
                        </a:rPr>
                        <a:t>Feeling depressed</a:t>
                      </a:r>
                    </a:p>
                  </a:txBody>
                  <a:tcPr marL="9525" marR="9525" marT="9525" marB="0" anchor="b">
                    <a:lnL>
                      <a:noFill/>
                    </a:lnL>
                    <a:lnR>
                      <a:noFill/>
                    </a:lnR>
                    <a:lnT>
                      <a:noFill/>
                    </a:lnT>
                    <a:lnB>
                      <a:noFill/>
                    </a:lnB>
                  </a:tcPr>
                </a:tc>
                <a:tc>
                  <a:txBody>
                    <a:bodyPr/>
                    <a:lstStyle/>
                    <a:p>
                      <a:pPr algn="ctr" fontAlgn="b"/>
                      <a:endParaRPr lang="en-US" sz="18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8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627907660"/>
                  </a:ext>
                </a:extLst>
              </a:tr>
              <a:tr h="300775">
                <a:tc>
                  <a:txBody>
                    <a:bodyPr/>
                    <a:lstStyle/>
                    <a:p>
                      <a:pPr algn="l" fontAlgn="b"/>
                      <a:r>
                        <a:rPr lang="en-US" sz="1800" b="0" i="0" u="none" strike="noStrike" dirty="0">
                          <a:solidFill>
                            <a:srgbClr val="000000"/>
                          </a:solidFill>
                          <a:effectLst/>
                          <a:latin typeface="Arial" panose="020B0604020202020204" pitchFamily="34" charset="0"/>
                        </a:rPr>
                        <a:t>     Several/Half of the Days</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highlight>
                            <a:srgbClr val="FF0000"/>
                          </a:highlight>
                          <a:latin typeface="Arial" panose="020B0604020202020204" pitchFamily="34" charset="0"/>
                        </a:rPr>
                        <a:t>13+ </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Arial" panose="020B0604020202020204" pitchFamily="34" charset="0"/>
                        </a:rPr>
                        <a:t>NS</a:t>
                      </a:r>
                    </a:p>
                  </a:txBody>
                  <a:tcPr marL="9525" marR="9525" marT="9525" marB="0" anchor="b">
                    <a:lnL>
                      <a:noFill/>
                    </a:lnL>
                    <a:lnR>
                      <a:noFill/>
                    </a:lnR>
                    <a:lnT>
                      <a:noFill/>
                    </a:lnT>
                    <a:lnB>
                      <a:noFill/>
                    </a:lnB>
                  </a:tcPr>
                </a:tc>
                <a:extLst>
                  <a:ext uri="{0D108BD9-81ED-4DB2-BD59-A6C34878D82A}">
                    <a16:rowId xmlns:a16="http://schemas.microsoft.com/office/drawing/2014/main" val="1629194146"/>
                  </a:ext>
                </a:extLst>
              </a:tr>
              <a:tr h="300775">
                <a:tc>
                  <a:txBody>
                    <a:bodyPr/>
                    <a:lstStyle/>
                    <a:p>
                      <a:pPr algn="l" fontAlgn="b"/>
                      <a:r>
                        <a:rPr lang="en-US" sz="1800" b="0" i="0" u="none" strike="noStrike" dirty="0">
                          <a:solidFill>
                            <a:srgbClr val="000000"/>
                          </a:solidFill>
                          <a:effectLst/>
                          <a:latin typeface="Arial" panose="020B0604020202020204" pitchFamily="34" charset="0"/>
                        </a:rPr>
                        <a:t>     Nearly Every Day</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highlight>
                            <a:srgbClr val="00FF00"/>
                          </a:highlight>
                          <a:latin typeface="Arial" panose="020B0604020202020204" pitchFamily="34" charset="0"/>
                        </a:rPr>
                        <a:t>20+ </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highlight>
                            <a:srgbClr val="00FF00"/>
                          </a:highlight>
                          <a:latin typeface="Arial" panose="020B0604020202020204" pitchFamily="34" charset="0"/>
                        </a:rPr>
                        <a:t>81</a:t>
                      </a:r>
                      <a:r>
                        <a:rPr lang="en-US" sz="1800" b="1" i="0" u="none" strike="noStrike" dirty="0">
                          <a:solidFill>
                            <a:srgbClr val="000000"/>
                          </a:solidFill>
                          <a:effectLst/>
                          <a:highlight>
                            <a:srgbClr val="FFFF00"/>
                          </a:highlight>
                          <a:latin typeface="Arial" panose="020B0604020202020204" pitchFamily="34" charset="0"/>
                        </a:rPr>
                        <a:t>+*</a:t>
                      </a:r>
                    </a:p>
                  </a:txBody>
                  <a:tcPr marL="9525" marR="9525" marT="9525" marB="0" anchor="b">
                    <a:lnL>
                      <a:noFill/>
                    </a:lnL>
                    <a:lnR>
                      <a:noFill/>
                    </a:lnR>
                    <a:lnT>
                      <a:noFill/>
                    </a:lnT>
                    <a:lnB>
                      <a:noFill/>
                    </a:lnB>
                  </a:tcPr>
                </a:tc>
                <a:extLst>
                  <a:ext uri="{0D108BD9-81ED-4DB2-BD59-A6C34878D82A}">
                    <a16:rowId xmlns:a16="http://schemas.microsoft.com/office/drawing/2014/main" val="3661659011"/>
                  </a:ext>
                </a:extLst>
              </a:tr>
              <a:tr h="300775">
                <a:tc>
                  <a:txBody>
                    <a:bodyPr/>
                    <a:lstStyle/>
                    <a:p>
                      <a:pPr algn="l" fontAlgn="b"/>
                      <a:r>
                        <a:rPr lang="en-US" sz="1800" b="1" i="0" u="none" strike="noStrike" dirty="0">
                          <a:solidFill>
                            <a:srgbClr val="000000"/>
                          </a:solidFill>
                          <a:effectLst/>
                          <a:latin typeface="Arial" panose="020B0604020202020204" pitchFamily="34" charset="0"/>
                        </a:rPr>
                        <a:t>Fatigue</a:t>
                      </a:r>
                    </a:p>
                  </a:txBody>
                  <a:tcPr marL="9525" marR="9525" marT="9525" marB="0" anchor="b">
                    <a:lnL>
                      <a:noFill/>
                    </a:lnL>
                    <a:lnR>
                      <a:noFill/>
                    </a:lnR>
                    <a:lnT>
                      <a:noFill/>
                    </a:lnT>
                    <a:lnB>
                      <a:noFill/>
                    </a:lnB>
                  </a:tcPr>
                </a:tc>
                <a:tc>
                  <a:txBody>
                    <a:bodyPr/>
                    <a:lstStyle/>
                    <a:p>
                      <a:pPr algn="ctr" fontAlgn="b"/>
                      <a:endParaRPr lang="en-US" sz="18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8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100184032"/>
                  </a:ext>
                </a:extLst>
              </a:tr>
              <a:tr h="300775">
                <a:tc>
                  <a:txBody>
                    <a:bodyPr/>
                    <a:lstStyle/>
                    <a:p>
                      <a:pPr algn="l" fontAlgn="b"/>
                      <a:r>
                        <a:rPr lang="en-US" sz="1800" b="0" i="0" u="none" strike="noStrike" dirty="0">
                          <a:solidFill>
                            <a:srgbClr val="000000"/>
                          </a:solidFill>
                          <a:effectLst/>
                          <a:latin typeface="Arial" panose="020B0604020202020204" pitchFamily="34" charset="0"/>
                        </a:rPr>
                        <a:t>     Moderate</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highlight>
                            <a:srgbClr val="FF0000"/>
                          </a:highlight>
                          <a:latin typeface="Arial" panose="020B0604020202020204" pitchFamily="34" charset="0"/>
                        </a:rPr>
                        <a:t>15+</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Arial" panose="020B0604020202020204" pitchFamily="34" charset="0"/>
                        </a:rPr>
                        <a:t>NS</a:t>
                      </a:r>
                    </a:p>
                  </a:txBody>
                  <a:tcPr marL="9525" marR="9525" marT="9525" marB="0" anchor="b">
                    <a:lnL>
                      <a:noFill/>
                    </a:lnL>
                    <a:lnR>
                      <a:noFill/>
                    </a:lnR>
                    <a:lnT>
                      <a:noFill/>
                    </a:lnT>
                    <a:lnB>
                      <a:noFill/>
                    </a:lnB>
                  </a:tcPr>
                </a:tc>
                <a:extLst>
                  <a:ext uri="{0D108BD9-81ED-4DB2-BD59-A6C34878D82A}">
                    <a16:rowId xmlns:a16="http://schemas.microsoft.com/office/drawing/2014/main" val="149929789"/>
                  </a:ext>
                </a:extLst>
              </a:tr>
              <a:tr h="300775">
                <a:tc>
                  <a:txBody>
                    <a:bodyPr/>
                    <a:lstStyle/>
                    <a:p>
                      <a:pPr algn="l" fontAlgn="b"/>
                      <a:r>
                        <a:rPr lang="en-US" sz="1800" b="0" i="0" u="none" strike="noStrike" dirty="0">
                          <a:solidFill>
                            <a:srgbClr val="000000"/>
                          </a:solidFill>
                          <a:effectLst/>
                          <a:latin typeface="Arial" panose="020B0604020202020204" pitchFamily="34" charset="0"/>
                        </a:rPr>
                        <a:t>     Severe</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highlight>
                            <a:srgbClr val="00FF00"/>
                          </a:highlight>
                          <a:latin typeface="Arial" panose="020B0604020202020204" pitchFamily="34" charset="0"/>
                        </a:rPr>
                        <a:t>1+</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highlight>
                            <a:srgbClr val="00FF00"/>
                          </a:highlight>
                          <a:latin typeface="Arial" panose="020B0604020202020204" pitchFamily="34" charset="0"/>
                        </a:rPr>
                        <a:t>8+</a:t>
                      </a:r>
                    </a:p>
                  </a:txBody>
                  <a:tcPr marL="9525" marR="9525" marT="9525" marB="0" anchor="b">
                    <a:lnL>
                      <a:noFill/>
                    </a:lnL>
                    <a:lnR>
                      <a:noFill/>
                    </a:lnR>
                    <a:lnT>
                      <a:noFill/>
                    </a:lnT>
                    <a:lnB>
                      <a:noFill/>
                    </a:lnB>
                  </a:tcPr>
                </a:tc>
                <a:extLst>
                  <a:ext uri="{0D108BD9-81ED-4DB2-BD59-A6C34878D82A}">
                    <a16:rowId xmlns:a16="http://schemas.microsoft.com/office/drawing/2014/main" val="146687100"/>
                  </a:ext>
                </a:extLst>
              </a:tr>
              <a:tr h="300775">
                <a:tc gridSpan="3">
                  <a:txBody>
                    <a:bodyPr/>
                    <a:lstStyle/>
                    <a:p>
                      <a:pPr marL="0" marR="0" lvl="0" indent="0" algn="l" defTabSz="192881" rtl="0" eaLnBrk="1" fontAlgn="b" latinLnBrk="0" hangingPunct="1">
                        <a:lnSpc>
                          <a:spcPct val="100000"/>
                        </a:lnSpc>
                        <a:spcBef>
                          <a:spcPts val="0"/>
                        </a:spcBef>
                        <a:spcAft>
                          <a:spcPts val="0"/>
                        </a:spcAft>
                        <a:buClrTx/>
                        <a:buSzTx/>
                        <a:buFontTx/>
                        <a:buNone/>
                        <a:tabLst/>
                        <a:defRPr/>
                      </a:pPr>
                      <a:endParaRPr lang="en-US" sz="1800" b="1" i="0" u="none" strike="noStrike" dirty="0">
                        <a:solidFill>
                          <a:srgbClr val="000000"/>
                        </a:solidFill>
                        <a:effectLst/>
                        <a:latin typeface="Arial" panose="020B0604020202020204" pitchFamily="34" charset="0"/>
                      </a:endParaRPr>
                    </a:p>
                    <a:p>
                      <a:pPr marL="0" marR="0" lvl="0" indent="0" algn="l" defTabSz="192881"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So few people had this many sessions that we have to interpret this result with caution</a:t>
                      </a:r>
                    </a:p>
                  </a:txBody>
                  <a:tcPr marL="9525" marR="9525" marT="9525" marB="0" anchor="b">
                    <a:lnL>
                      <a:noFill/>
                    </a:lnL>
                    <a:lnR>
                      <a:noFill/>
                    </a:lnR>
                    <a:lnT>
                      <a:noFill/>
                    </a:lnT>
                    <a:lnB>
                      <a:noFill/>
                    </a:lnB>
                  </a:tcPr>
                </a:tc>
                <a:tc hMerge="1">
                  <a:txBody>
                    <a:bodyPr/>
                    <a:lstStyle/>
                    <a:p>
                      <a:pPr algn="ctr" fontAlgn="b"/>
                      <a:endParaRPr lang="en-US" sz="18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hMerge="1">
                  <a:txBody>
                    <a:bodyPr/>
                    <a:lstStyle/>
                    <a:p>
                      <a:pPr algn="ctr" fontAlgn="b"/>
                      <a:endParaRPr lang="en-US" sz="18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219350771"/>
                  </a:ext>
                </a:extLst>
              </a:tr>
              <a:tr h="300775">
                <a:tc gridSpan="3">
                  <a:txBody>
                    <a:bodyPr/>
                    <a:lstStyle/>
                    <a:p>
                      <a:pPr marL="0" marR="0" lvl="0" indent="0" algn="l" defTabSz="192881" rtl="0" eaLnBrk="1" fontAlgn="b" latinLnBrk="0" hangingPunct="1">
                        <a:lnSpc>
                          <a:spcPct val="100000"/>
                        </a:lnSpc>
                        <a:spcBef>
                          <a:spcPts val="0"/>
                        </a:spcBef>
                        <a:spcAft>
                          <a:spcPts val="0"/>
                        </a:spcAft>
                        <a:buClrTx/>
                        <a:buSzTx/>
                        <a:buFontTx/>
                        <a:buNone/>
                        <a:tabLst/>
                        <a:defRPr/>
                      </a:pPr>
                      <a:endParaRPr lang="en-US" sz="1800" b="1"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3279910"/>
                  </a:ext>
                </a:extLst>
              </a:tr>
            </a:tbl>
          </a:graphicData>
        </a:graphic>
      </p:graphicFrame>
    </p:spTree>
    <p:extLst>
      <p:ext uri="{BB962C8B-B14F-4D97-AF65-F5344CB8AC3E}">
        <p14:creationId xmlns:p14="http://schemas.microsoft.com/office/powerpoint/2010/main" val="2236552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03595" y="1006078"/>
            <a:ext cx="8383205" cy="365522"/>
          </a:xfrm>
          <a:prstGeom prst="rect">
            <a:avLst/>
          </a:prstGeom>
          <a:noFill/>
          <a:ln>
            <a:noFill/>
          </a:ln>
        </p:spPr>
        <p:txBody>
          <a:bodyPr spcFirstLastPara="1" wrap="square" lIns="68569" tIns="34275" rIns="68569" bIns="34275" anchor="t" anchorCtr="0">
            <a:noAutofit/>
          </a:bodyPr>
          <a:lstStyle/>
          <a:p>
            <a:pPr marL="0" indent="0" algn="l">
              <a:lnSpc>
                <a:spcPct val="107000"/>
              </a:lnSpc>
              <a:spcBef>
                <a:spcPts val="0"/>
              </a:spcBef>
              <a:spcAft>
                <a:spcPts val="600"/>
              </a:spcAft>
              <a:buNone/>
            </a:pPr>
            <a:r>
              <a:rPr lang="en-US" sz="2000" b="1" u="sng" dirty="0">
                <a:ea typeface="Calibri" panose="020F0502020204030204" pitchFamily="34" charset="0"/>
                <a:cs typeface="Times New Roman" panose="02020603050405020304" pitchFamily="18" charset="0"/>
              </a:rPr>
              <a:t>Partners</a:t>
            </a:r>
            <a:r>
              <a:rPr lang="en-US" sz="2000" b="1" dirty="0">
                <a:ea typeface="Calibri" panose="020F0502020204030204" pitchFamily="34" charset="0"/>
                <a:cs typeface="Times New Roman" panose="02020603050405020304" pitchFamily="18" charset="0"/>
              </a:rPr>
              <a:t>: </a:t>
            </a:r>
            <a:r>
              <a:rPr lang="en-US" sz="2000" dirty="0">
                <a:ea typeface="Calibri" panose="020F0502020204030204" pitchFamily="34" charset="0"/>
                <a:cs typeface="Times New Roman" panose="02020603050405020304" pitchFamily="18" charset="0"/>
              </a:rPr>
              <a:t>Dr. Ben Kligler, Alison Whitehead, Dr. Janet Clark, Tammy Schult from VA Office of Patient Centered Care and Cultural Transformation (OPCC&amp;CT)</a:t>
            </a:r>
            <a:br>
              <a:rPr lang="en-US" sz="2000" dirty="0">
                <a:ea typeface="Calibri" panose="020F0502020204030204" pitchFamily="34" charset="0"/>
                <a:cs typeface="Times New Roman" panose="02020603050405020304" pitchFamily="18" charset="0"/>
              </a:rPr>
            </a:br>
            <a:r>
              <a:rPr lang="en-US" sz="2000" b="1" u="sng" dirty="0">
                <a:ea typeface="Times New Roman" panose="02020603050405020304" pitchFamily="18" charset="0"/>
              </a:rPr>
              <a:t>QUERI CIHEC Funding</a:t>
            </a:r>
            <a:r>
              <a:rPr lang="en-US" sz="2000" b="1" dirty="0">
                <a:ea typeface="Times New Roman" panose="02020603050405020304" pitchFamily="18" charset="0"/>
              </a:rPr>
              <a:t>:</a:t>
            </a:r>
            <a:r>
              <a:rPr lang="en-US" sz="2000" dirty="0">
                <a:ea typeface="Times New Roman" panose="02020603050405020304" pitchFamily="18" charset="0"/>
              </a:rPr>
              <a:t>  OPCC&amp;CT and VA Quality </a:t>
            </a:r>
            <a:br>
              <a:rPr lang="en-US" sz="2000" dirty="0">
                <a:ea typeface="Times New Roman" panose="02020603050405020304" pitchFamily="18" charset="0"/>
              </a:rPr>
            </a:br>
            <a:r>
              <a:rPr lang="en-US" sz="2000" dirty="0">
                <a:ea typeface="Times New Roman" panose="02020603050405020304" pitchFamily="18" charset="0"/>
              </a:rPr>
              <a:t>Enhancement Research Initiative (grant #PEC 16-354).  </a:t>
            </a:r>
          </a:p>
        </p:txBody>
      </p:sp>
      <p:sp>
        <p:nvSpPr>
          <p:cNvPr id="82" name="Shape 82"/>
          <p:cNvSpPr txBox="1">
            <a:spLocks noGrp="1"/>
          </p:cNvSpPr>
          <p:nvPr>
            <p:ph type="body" idx="1"/>
          </p:nvPr>
        </p:nvSpPr>
        <p:spPr>
          <a:xfrm>
            <a:off x="303595" y="2362200"/>
            <a:ext cx="8536810" cy="3835644"/>
          </a:xfrm>
          <a:prstGeom prst="rect">
            <a:avLst/>
          </a:prstGeom>
          <a:noFill/>
          <a:ln>
            <a:noFill/>
          </a:ln>
        </p:spPr>
        <p:txBody>
          <a:bodyPr spcFirstLastPara="1" wrap="square" lIns="68569" tIns="34275" rIns="68569" bIns="34275" anchor="t" anchorCtr="0">
            <a:noAutofit/>
          </a:bodyPr>
          <a:lstStyle/>
          <a:p>
            <a:endParaRPr lang="en-US" sz="1350" b="1" dirty="0"/>
          </a:p>
          <a:p>
            <a:pPr marL="0" indent="0">
              <a:lnSpc>
                <a:spcPct val="107000"/>
              </a:lnSpc>
              <a:spcBef>
                <a:spcPts val="0"/>
              </a:spcBef>
              <a:spcAft>
                <a:spcPts val="600"/>
              </a:spcAft>
              <a:buNone/>
            </a:pPr>
            <a:r>
              <a:rPr lang="en-US" sz="2000" b="1" u="sng" dirty="0">
                <a:ea typeface="Calibri" panose="020F0502020204030204" pitchFamily="34" charset="0"/>
                <a:cs typeface="Times New Roman" panose="02020603050405020304" pitchFamily="18" charset="0"/>
              </a:rPr>
              <a:t>CIH Therapy Patient Experience Survey Development and Data Team:</a:t>
            </a:r>
          </a:p>
          <a:p>
            <a:pPr marL="0" indent="0" fontAlgn="t">
              <a:spcBef>
                <a:spcPts val="0"/>
              </a:spcBef>
              <a:spcAft>
                <a:spcPts val="0"/>
              </a:spcAft>
              <a:buSzPct val="70000"/>
              <a:buNone/>
            </a:pPr>
            <a:r>
              <a:rPr lang="en-US" sz="2000" b="0" i="0" u="none" strike="noStrike" kern="1200" dirty="0">
                <a:solidFill>
                  <a:srgbClr val="000000"/>
                </a:solidFill>
                <a:effectLst/>
                <a:latin typeface="Calibri" panose="020F0502020204030204" pitchFamily="34" charset="0"/>
              </a:rPr>
              <a:t>	Barbara Bokhour, PhD				Karl Lorenz, MD, MSHS</a:t>
            </a:r>
          </a:p>
          <a:p>
            <a:pPr marL="0" indent="0" fontAlgn="t">
              <a:spcBef>
                <a:spcPts val="0"/>
              </a:spcBef>
              <a:spcAft>
                <a:spcPts val="0"/>
              </a:spcAft>
              <a:buNone/>
            </a:pPr>
            <a:r>
              <a:rPr lang="en-US" sz="2000" b="0" i="0" u="none" strike="noStrike" kern="1200" dirty="0">
                <a:solidFill>
                  <a:srgbClr val="000000"/>
                </a:solidFill>
                <a:effectLst/>
                <a:latin typeface="Calibri" panose="020F0502020204030204" pitchFamily="34" charset="0"/>
              </a:rPr>
              <a:t>	Claire Chen, MPH	 				Briana Lott, MPH</a:t>
            </a:r>
            <a:endParaRPr lang="en-US" sz="2000" b="0" i="0" u="none" strike="noStrike" dirty="0">
              <a:effectLst/>
              <a:latin typeface="Arial" panose="020B0604020202020204" pitchFamily="34" charset="0"/>
            </a:endParaRPr>
          </a:p>
          <a:p>
            <a:pPr marL="0" indent="0" fontAlgn="t">
              <a:spcBef>
                <a:spcPts val="0"/>
              </a:spcBef>
              <a:spcAft>
                <a:spcPts val="0"/>
              </a:spcAft>
              <a:buNone/>
            </a:pPr>
            <a:r>
              <a:rPr lang="en-US" sz="2000" b="0" i="0" u="none" strike="noStrike" kern="1200" dirty="0">
                <a:solidFill>
                  <a:srgbClr val="000000"/>
                </a:solidFill>
                <a:effectLst/>
                <a:latin typeface="Calibri" panose="020F0502020204030204" pitchFamily="34" charset="0"/>
              </a:rPr>
              <a:t>	Amy Cohen, PhD					Michael McGowan, MA</a:t>
            </a:r>
            <a:endParaRPr lang="en-US" sz="2000" b="0" i="0" u="none" strike="noStrike" dirty="0">
              <a:effectLst/>
              <a:latin typeface="Arial" panose="020B0604020202020204" pitchFamily="34" charset="0"/>
            </a:endParaRPr>
          </a:p>
          <a:p>
            <a:pPr marL="0" indent="0" fontAlgn="t">
              <a:spcBef>
                <a:spcPts val="0"/>
              </a:spcBef>
              <a:spcAft>
                <a:spcPts val="0"/>
              </a:spcAft>
              <a:buNone/>
            </a:pPr>
            <a:r>
              <a:rPr lang="en-US" sz="2000" b="0" i="0" u="none" strike="noStrike" kern="1200" dirty="0">
                <a:solidFill>
                  <a:srgbClr val="000000"/>
                </a:solidFill>
                <a:effectLst/>
                <a:latin typeface="Calibri" panose="020F0502020204030204" pitchFamily="34" charset="0"/>
              </a:rPr>
              <a:t>	Scott Coggeshall, PhD 			 Marlena Shin, JD, MPH</a:t>
            </a:r>
            <a:endParaRPr lang="en-US" sz="2000" b="0" i="0" u="none" strike="noStrike" dirty="0">
              <a:effectLst/>
              <a:latin typeface="Arial" panose="020B0604020202020204" pitchFamily="34" charset="0"/>
            </a:endParaRPr>
          </a:p>
          <a:p>
            <a:pPr marL="0" indent="0" fontAlgn="t">
              <a:spcBef>
                <a:spcPts val="0"/>
              </a:spcBef>
              <a:spcAft>
                <a:spcPts val="0"/>
              </a:spcAft>
              <a:buNone/>
            </a:pPr>
            <a:r>
              <a:rPr lang="en-US" sz="2000" b="0" i="0" u="none" strike="noStrike" kern="1200" dirty="0">
                <a:solidFill>
                  <a:srgbClr val="000000"/>
                </a:solidFill>
                <a:effectLst/>
                <a:latin typeface="Calibri" panose="020F0502020204030204" pitchFamily="34" charset="0"/>
              </a:rPr>
              <a:t>	Claudia Der-Martirosian, PhD		 Stephanie L. Taylor, PhD, MPH</a:t>
            </a:r>
            <a:endParaRPr lang="en-US" sz="2000" b="0" i="0" u="none" strike="noStrike" dirty="0">
              <a:effectLst/>
              <a:latin typeface="Arial" panose="020B0604020202020204" pitchFamily="34" charset="0"/>
            </a:endParaRPr>
          </a:p>
          <a:p>
            <a:pPr marL="0" indent="0" fontAlgn="t">
              <a:spcBef>
                <a:spcPts val="0"/>
              </a:spcBef>
              <a:spcAft>
                <a:spcPts val="0"/>
              </a:spcAft>
              <a:buNone/>
            </a:pPr>
            <a:r>
              <a:rPr lang="en-US" sz="2000" b="0" i="0" u="none" strike="noStrike" kern="1200" dirty="0">
                <a:solidFill>
                  <a:srgbClr val="000000"/>
                </a:solidFill>
                <a:effectLst/>
                <a:latin typeface="Calibri" panose="020F0502020204030204" pitchFamily="34" charset="0"/>
              </a:rPr>
              <a:t>	Jamie Douglas, MA				 Joy Toyama, DrPH</a:t>
            </a:r>
            <a:endParaRPr lang="en-US" sz="2000" b="0" i="0" u="none" strike="noStrike" dirty="0">
              <a:effectLst/>
              <a:latin typeface="Arial" panose="020B0604020202020204" pitchFamily="34" charset="0"/>
            </a:endParaRPr>
          </a:p>
          <a:p>
            <a:pPr marL="0" indent="0" fontAlgn="t">
              <a:spcBef>
                <a:spcPts val="0"/>
              </a:spcBef>
              <a:spcAft>
                <a:spcPts val="0"/>
              </a:spcAft>
              <a:buNone/>
            </a:pPr>
            <a:r>
              <a:rPr lang="en-US" sz="2000" b="0" i="0" u="none" strike="noStrike" kern="1200" dirty="0">
                <a:solidFill>
                  <a:srgbClr val="000000"/>
                </a:solidFill>
                <a:effectLst/>
                <a:latin typeface="Calibri" panose="020F0502020204030204" pitchFamily="34" charset="0"/>
              </a:rPr>
              <a:t>	Rani Elwy, PhD					 Michelle, Upham, MSW</a:t>
            </a:r>
          </a:p>
          <a:p>
            <a:pPr marL="0" indent="0" fontAlgn="t">
              <a:spcBef>
                <a:spcPts val="0"/>
              </a:spcBef>
              <a:spcAft>
                <a:spcPts val="0"/>
              </a:spcAft>
              <a:buNone/>
            </a:pPr>
            <a:r>
              <a:rPr lang="en-US" sz="2000" b="0" i="0" u="none" strike="noStrike" kern="1200" dirty="0">
                <a:solidFill>
                  <a:srgbClr val="000000"/>
                </a:solidFill>
                <a:effectLst/>
                <a:latin typeface="Calibri" panose="020F0502020204030204" pitchFamily="34" charset="0"/>
              </a:rPr>
              <a:t>	Spencer Hildie, BS				 Steven B. Zeliadt, PhD, MPH</a:t>
            </a:r>
            <a:endParaRPr lang="en-US" sz="2000" b="0" i="0" u="none" strike="noStrike" dirty="0">
              <a:effectLst/>
              <a:latin typeface="Arial" panose="020B0604020202020204" pitchFamily="34" charset="0"/>
            </a:endParaRPr>
          </a:p>
          <a:p>
            <a:pPr marL="0" indent="0" fontAlgn="t">
              <a:spcBef>
                <a:spcPts val="0"/>
              </a:spcBef>
              <a:spcAft>
                <a:spcPts val="0"/>
              </a:spcAft>
              <a:buNone/>
            </a:pPr>
            <a:r>
              <a:rPr lang="en-US" sz="2000" b="0" i="0" u="none" strike="noStrike" kern="1200" dirty="0">
                <a:solidFill>
                  <a:srgbClr val="000000"/>
                </a:solidFill>
                <a:effectLst/>
                <a:latin typeface="Calibri" panose="020F0502020204030204" pitchFamily="34" charset="0"/>
              </a:rPr>
              <a:t>	Danna Kasom, BS					 Xiaoyi Zhang, MS</a:t>
            </a:r>
            <a:endParaRPr lang="en-US" sz="2000" b="0" i="0" u="none" strike="noStrike" dirty="0">
              <a:effectLst/>
              <a:latin typeface="Arial" panose="020B0604020202020204" pitchFamily="34" charset="0"/>
            </a:endParaRPr>
          </a:p>
          <a:p>
            <a:pPr marL="0" indent="0" fontAlgn="t">
              <a:spcBef>
                <a:spcPts val="0"/>
              </a:spcBef>
              <a:spcAft>
                <a:spcPts val="0"/>
              </a:spcAft>
              <a:buNone/>
            </a:pPr>
            <a:r>
              <a:rPr lang="en-US" sz="2000" b="0" i="0" u="none" strike="noStrike" kern="1200" dirty="0">
                <a:solidFill>
                  <a:srgbClr val="000000"/>
                </a:solidFill>
                <a:effectLst/>
                <a:latin typeface="Calibri" panose="020F0502020204030204" pitchFamily="34" charset="0"/>
              </a:rPr>
              <a:t>	Alexander Kloehn, MPH, RDN		</a:t>
            </a:r>
            <a:endParaRPr lang="en-US" sz="2000" b="0" i="0" u="none" strike="noStrike" dirty="0">
              <a:effectLst/>
              <a:latin typeface="Arial" panose="020B0604020202020204" pitchFamily="34" charset="0"/>
            </a:endParaRPr>
          </a:p>
          <a:p>
            <a:pPr marL="0" indent="0">
              <a:lnSpc>
                <a:spcPct val="107000"/>
              </a:lnSpc>
              <a:spcBef>
                <a:spcPts val="0"/>
              </a:spcBef>
              <a:spcAft>
                <a:spcPts val="600"/>
              </a:spcAft>
              <a:buNone/>
            </a:pPr>
            <a:r>
              <a:rPr lang="en-US" sz="2000" dirty="0">
                <a:ea typeface="Calibri" panose="020F0502020204030204" pitchFamily="34" charset="0"/>
                <a:cs typeface="Times New Roman" panose="02020603050405020304" pitchFamily="18" charset="0"/>
              </a:rPr>
              <a:t>	Jolie Haun and her team for testing the survey</a:t>
            </a:r>
          </a:p>
          <a:p>
            <a:endParaRPr lang="en-US" sz="2000" dirty="0"/>
          </a:p>
          <a:p>
            <a:endParaRPr lang="en-US" sz="2000" b="1" dirty="0"/>
          </a:p>
          <a:p>
            <a:r>
              <a:rPr lang="en-US" dirty="0"/>
              <a:t> </a:t>
            </a:r>
          </a:p>
          <a:p>
            <a:pPr marL="308610" lvl="1" indent="0">
              <a:spcBef>
                <a:spcPct val="0"/>
              </a:spcBef>
              <a:buNone/>
            </a:pPr>
            <a:endParaRPr lang="en-US" altLang="en-US" sz="2100" dirty="0">
              <a:cs typeface="Arial" panose="020B0604020202020204" pitchFamily="34" charset="0"/>
            </a:endParaRPr>
          </a:p>
          <a:p>
            <a:pPr marL="308610" lvl="1" indent="0">
              <a:spcBef>
                <a:spcPct val="0"/>
              </a:spcBef>
              <a:buNone/>
            </a:pPr>
            <a:endParaRPr lang="en-US" altLang="en-US" sz="2100" dirty="0">
              <a:cs typeface="Arial" panose="020B0604020202020204" pitchFamily="34" charset="0"/>
            </a:endParaRPr>
          </a:p>
          <a:p>
            <a:pPr>
              <a:buFont typeface="Arial" panose="020B0604020202020204" pitchFamily="34" charset="0"/>
              <a:buChar char="•"/>
            </a:pPr>
            <a:endParaRPr sz="2100" dirty="0">
              <a:solidFill>
                <a:schemeClr val="dk1"/>
              </a:solidFill>
              <a:latin typeface="Calibri"/>
              <a:ea typeface="Calibri"/>
              <a:cs typeface="Calibri"/>
              <a:sym typeface="Calibri"/>
            </a:endParaRPr>
          </a:p>
          <a:p>
            <a:pPr marL="257175" indent="-104775">
              <a:spcBef>
                <a:spcPts val="0"/>
              </a:spcBef>
              <a:spcAft>
                <a:spcPts val="0"/>
              </a:spcAft>
              <a:buClr>
                <a:schemeClr val="dk1"/>
              </a:buClr>
              <a:buSzPts val="3200"/>
              <a:buNone/>
            </a:pPr>
            <a:endParaRPr sz="2400" dirty="0">
              <a:solidFill>
                <a:schemeClr val="dk1"/>
              </a:solidFill>
              <a:latin typeface="Calibri"/>
              <a:ea typeface="Calibri"/>
              <a:cs typeface="Calibri"/>
              <a:sym typeface="Calibri"/>
            </a:endParaRPr>
          </a:p>
        </p:txBody>
      </p:sp>
      <p:sp>
        <p:nvSpPr>
          <p:cNvPr id="83" name="Shape 83"/>
          <p:cNvSpPr txBox="1">
            <a:spLocks noGrp="1"/>
          </p:cNvSpPr>
          <p:nvPr>
            <p:ph type="sldNum" idx="12"/>
          </p:nvPr>
        </p:nvSpPr>
        <p:spPr>
          <a:xfrm>
            <a:off x="6553200" y="5772150"/>
            <a:ext cx="2133600" cy="228600"/>
          </a:xfrm>
          <a:prstGeom prst="rect">
            <a:avLst/>
          </a:prstGeom>
          <a:noFill/>
          <a:ln>
            <a:noFill/>
          </a:ln>
        </p:spPr>
        <p:txBody>
          <a:bodyPr spcFirstLastPara="1" vert="horz" wrap="square" lIns="68569" tIns="34275" rIns="68569" bIns="34275" numCol="1" anchor="ctr" anchorCtr="0" compatLnSpc="1">
            <a:prstTxWarp prst="textNoShape">
              <a:avLst/>
            </a:prstTxWarp>
            <a:noAutofit/>
          </a:bodyPr>
          <a:lstStyle/>
          <a:p>
            <a:pPr>
              <a:spcBef>
                <a:spcPts val="0"/>
              </a:spcBef>
              <a:spcAft>
                <a:spcPts val="0"/>
              </a:spcAft>
            </a:pPr>
            <a:fld id="{00000000-1234-1234-1234-123412341234}" type="slidenum">
              <a:rPr lang="en-US" sz="750">
                <a:solidFill>
                  <a:schemeClr val="lt1"/>
                </a:solidFill>
                <a:latin typeface="Calibri"/>
                <a:ea typeface="Calibri"/>
                <a:cs typeface="Calibri"/>
                <a:sym typeface="Calibri"/>
              </a:rPr>
              <a:pPr>
                <a:spcBef>
                  <a:spcPts val="0"/>
                </a:spcBef>
                <a:spcAft>
                  <a:spcPts val="0"/>
                </a:spcAft>
              </a:pPr>
              <a:t>3</a:t>
            </a:fld>
            <a:endParaRPr sz="750" dirty="0">
              <a:solidFill>
                <a:schemeClr val="lt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FA5DB6D8-C0B9-154F-565A-F6A1C033E25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1824990"/>
            <a:ext cx="1644931" cy="537210"/>
          </a:xfrm>
          <a:prstGeom prst="rect">
            <a:avLst/>
          </a:prstGeom>
          <a:noFill/>
          <a:ln>
            <a:noFill/>
          </a:ln>
        </p:spPr>
      </p:pic>
      <p:sp>
        <p:nvSpPr>
          <p:cNvPr id="5" name="Title 1">
            <a:extLst>
              <a:ext uri="{FF2B5EF4-FFF2-40B4-BE49-F238E27FC236}">
                <a16:creationId xmlns:a16="http://schemas.microsoft.com/office/drawing/2014/main" id="{6BC622E0-F535-8EE6-0C95-B5DD8FA98D91}"/>
              </a:ext>
            </a:extLst>
          </p:cNvPr>
          <p:cNvSpPr txBox="1">
            <a:spLocks/>
          </p:cNvSpPr>
          <p:nvPr/>
        </p:nvSpPr>
        <p:spPr>
          <a:xfrm>
            <a:off x="723900" y="152400"/>
            <a:ext cx="7696200" cy="487362"/>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sz="3200" b="1" dirty="0">
                <a:solidFill>
                  <a:schemeClr val="bg1"/>
                </a:solidFill>
                <a:latin typeface="+mn-lt"/>
              </a:rPr>
              <a:t>Patient CIH Therapy Experience Survey</a:t>
            </a:r>
            <a:endParaRPr lang="en-US" sz="3200" b="1" dirty="0">
              <a:solidFill>
                <a:schemeClr val="bg1"/>
              </a:solidFill>
            </a:endParaRPr>
          </a:p>
        </p:txBody>
      </p:sp>
    </p:spTree>
    <p:extLst>
      <p:ext uri="{BB962C8B-B14F-4D97-AF65-F5344CB8AC3E}">
        <p14:creationId xmlns:p14="http://schemas.microsoft.com/office/powerpoint/2010/main" val="4112694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EDC869A-B89F-4594-9E10-4CC798E47481}"/>
              </a:ext>
            </a:extLst>
          </p:cNvPr>
          <p:cNvSpPr>
            <a:spLocks noGrp="1"/>
          </p:cNvSpPr>
          <p:nvPr>
            <p:ph type="title"/>
          </p:nvPr>
        </p:nvSpPr>
        <p:spPr>
          <a:xfrm>
            <a:off x="313730" y="1096645"/>
            <a:ext cx="8362338" cy="487362"/>
          </a:xfrm>
        </p:spPr>
        <p:txBody>
          <a:bodyPr/>
          <a:lstStyle/>
          <a:p>
            <a:r>
              <a:rPr lang="en-US" b="1" cap="none" dirty="0">
                <a:solidFill>
                  <a:schemeClr val="tx1"/>
                </a:solidFill>
                <a:latin typeface="+mj-lt"/>
              </a:rPr>
              <a:t>At 3 months, using yoga was unassociated with a change in pain interference.</a:t>
            </a:r>
            <a:br>
              <a:rPr lang="en-US" b="1" cap="none" dirty="0">
                <a:solidFill>
                  <a:schemeClr val="tx1"/>
                </a:solidFill>
                <a:latin typeface="+mj-lt"/>
              </a:rPr>
            </a:br>
            <a:r>
              <a:rPr lang="en-US" b="1" cap="none" dirty="0">
                <a:solidFill>
                  <a:schemeClr val="tx1"/>
                </a:solidFill>
                <a:latin typeface="+mj-lt"/>
              </a:rPr>
              <a:t>At 6 months, having 5-62 sessions was assoc. with decreased pain interference. </a:t>
            </a:r>
          </a:p>
        </p:txBody>
      </p:sp>
      <p:pic>
        <p:nvPicPr>
          <p:cNvPr id="12" name="Picture 11">
            <a:extLst>
              <a:ext uri="{FF2B5EF4-FFF2-40B4-BE49-F238E27FC236}">
                <a16:creationId xmlns:a16="http://schemas.microsoft.com/office/drawing/2014/main" id="{2B67A0E6-F380-4DFF-A95C-E4D301905281}"/>
              </a:ext>
            </a:extLst>
          </p:cNvPr>
          <p:cNvPicPr>
            <a:picLocks noChangeAspect="1"/>
          </p:cNvPicPr>
          <p:nvPr/>
        </p:nvPicPr>
        <p:blipFill>
          <a:blip r:embed="rId2"/>
          <a:stretch>
            <a:fillRect/>
          </a:stretch>
        </p:blipFill>
        <p:spPr>
          <a:xfrm>
            <a:off x="313730" y="2514600"/>
            <a:ext cx="8516539" cy="3982006"/>
          </a:xfrm>
          <a:prstGeom prst="rect">
            <a:avLst/>
          </a:prstGeom>
        </p:spPr>
      </p:pic>
      <p:sp>
        <p:nvSpPr>
          <p:cNvPr id="3" name="TextBox 2">
            <a:extLst>
              <a:ext uri="{FF2B5EF4-FFF2-40B4-BE49-F238E27FC236}">
                <a16:creationId xmlns:a16="http://schemas.microsoft.com/office/drawing/2014/main" id="{09896B82-D78A-28F5-5988-B7138000A57E}"/>
              </a:ext>
            </a:extLst>
          </p:cNvPr>
          <p:cNvSpPr txBox="1"/>
          <p:nvPr/>
        </p:nvSpPr>
        <p:spPr>
          <a:xfrm>
            <a:off x="3343869" y="3276600"/>
            <a:ext cx="4572000" cy="369332"/>
          </a:xfrm>
          <a:prstGeom prst="rect">
            <a:avLst/>
          </a:prstGeom>
          <a:noFill/>
        </p:spPr>
        <p:txBody>
          <a:bodyPr wrap="square">
            <a:spAutoFit/>
          </a:bodyPr>
          <a:lstStyle/>
          <a:p>
            <a:pPr algn="ctr" fontAlgn="b"/>
            <a:r>
              <a:rPr lang="en-US" sz="1800" b="1" i="0" u="none" strike="noStrike" dirty="0">
                <a:solidFill>
                  <a:srgbClr val="000000"/>
                </a:solidFill>
                <a:effectLst/>
                <a:highlight>
                  <a:srgbClr val="00FF00"/>
                </a:highlight>
                <a:latin typeface="Arial" panose="020B0604020202020204" pitchFamily="34" charset="0"/>
              </a:rPr>
              <a:t>5</a:t>
            </a:r>
          </a:p>
        </p:txBody>
      </p:sp>
      <p:cxnSp>
        <p:nvCxnSpPr>
          <p:cNvPr id="5" name="Straight Arrow Connector 4">
            <a:extLst>
              <a:ext uri="{FF2B5EF4-FFF2-40B4-BE49-F238E27FC236}">
                <a16:creationId xmlns:a16="http://schemas.microsoft.com/office/drawing/2014/main" id="{8B7291AE-4A64-A193-8F31-3B3544725426}"/>
              </a:ext>
            </a:extLst>
          </p:cNvPr>
          <p:cNvCxnSpPr/>
          <p:nvPr/>
        </p:nvCxnSpPr>
        <p:spPr>
          <a:xfrm flipH="1">
            <a:off x="5401269" y="3645932"/>
            <a:ext cx="76200" cy="2286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 name="Title 9">
            <a:extLst>
              <a:ext uri="{FF2B5EF4-FFF2-40B4-BE49-F238E27FC236}">
                <a16:creationId xmlns:a16="http://schemas.microsoft.com/office/drawing/2014/main" id="{B4845498-8813-17D3-2EE9-B84A1939103D}"/>
              </a:ext>
            </a:extLst>
          </p:cNvPr>
          <p:cNvSpPr txBox="1">
            <a:spLocks/>
          </p:cNvSpPr>
          <p:nvPr/>
        </p:nvSpPr>
        <p:spPr>
          <a:xfrm>
            <a:off x="990600" y="139303"/>
            <a:ext cx="7696200" cy="487362"/>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lgn="ctr"/>
            <a:r>
              <a:rPr lang="en-US" sz="3200" b="1" cap="none" dirty="0">
                <a:latin typeface="+mj-lt"/>
              </a:rPr>
              <a:t>Yoga: Pain Interference</a:t>
            </a:r>
          </a:p>
        </p:txBody>
      </p:sp>
    </p:spTree>
    <p:extLst>
      <p:ext uri="{BB962C8B-B14F-4D97-AF65-F5344CB8AC3E}">
        <p14:creationId xmlns:p14="http://schemas.microsoft.com/office/powerpoint/2010/main" val="3287812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5FECA8-6CCE-78F7-E883-A33C1E9E7364}"/>
              </a:ext>
            </a:extLst>
          </p:cNvPr>
          <p:cNvSpPr txBox="1"/>
          <p:nvPr/>
        </p:nvSpPr>
        <p:spPr>
          <a:xfrm>
            <a:off x="0" y="2895600"/>
            <a:ext cx="4572000" cy="369332"/>
          </a:xfrm>
          <a:prstGeom prst="rect">
            <a:avLst/>
          </a:prstGeom>
          <a:noFill/>
        </p:spPr>
        <p:txBody>
          <a:bodyPr wrap="square">
            <a:spAutoFit/>
          </a:bodyPr>
          <a:lstStyle/>
          <a:p>
            <a:pPr algn="ctr" fontAlgn="b"/>
            <a:r>
              <a:rPr lang="en-US" sz="1800" b="1" i="0" u="none" strike="noStrike" dirty="0">
                <a:solidFill>
                  <a:srgbClr val="000000"/>
                </a:solidFill>
                <a:effectLst/>
                <a:highlight>
                  <a:srgbClr val="00FF00"/>
                </a:highlight>
                <a:latin typeface="Arial" panose="020B0604020202020204" pitchFamily="34" charset="0"/>
              </a:rPr>
              <a:t>19</a:t>
            </a:r>
          </a:p>
        </p:txBody>
      </p:sp>
      <p:cxnSp>
        <p:nvCxnSpPr>
          <p:cNvPr id="6" name="Straight Arrow Connector 5">
            <a:extLst>
              <a:ext uri="{FF2B5EF4-FFF2-40B4-BE49-F238E27FC236}">
                <a16:creationId xmlns:a16="http://schemas.microsoft.com/office/drawing/2014/main" id="{DF57003B-201A-0A0B-DFA4-E476C8D51331}"/>
              </a:ext>
            </a:extLst>
          </p:cNvPr>
          <p:cNvCxnSpPr/>
          <p:nvPr/>
        </p:nvCxnSpPr>
        <p:spPr>
          <a:xfrm flipH="1">
            <a:off x="1981200" y="3276600"/>
            <a:ext cx="152400" cy="2286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03FCCBDD-60EF-2D13-7ACC-558AD2B32493}"/>
              </a:ext>
            </a:extLst>
          </p:cNvPr>
          <p:cNvSpPr txBox="1"/>
          <p:nvPr/>
        </p:nvSpPr>
        <p:spPr>
          <a:xfrm>
            <a:off x="3810000" y="2526268"/>
            <a:ext cx="4572000" cy="369332"/>
          </a:xfrm>
          <a:prstGeom prst="rect">
            <a:avLst/>
          </a:prstGeom>
          <a:noFill/>
        </p:spPr>
        <p:txBody>
          <a:bodyPr wrap="square">
            <a:spAutoFit/>
          </a:bodyPr>
          <a:lstStyle/>
          <a:p>
            <a:pPr marL="0" marR="0" lvl="0" indent="0" algn="ctr" defTabSz="192881" rtl="0" eaLnBrk="1" fontAlgn="b"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highlight>
                  <a:srgbClr val="00FF00"/>
                </a:highlight>
                <a:uLnTx/>
                <a:uFillTx/>
                <a:latin typeface="Arial" panose="020B0604020202020204" pitchFamily="34" charset="0"/>
                <a:ea typeface="+mn-ea"/>
                <a:cs typeface="+mn-cs"/>
              </a:rPr>
              <a:t>17</a:t>
            </a:r>
          </a:p>
        </p:txBody>
      </p:sp>
      <p:cxnSp>
        <p:nvCxnSpPr>
          <p:cNvPr id="11" name="Straight Arrow Connector 10">
            <a:extLst>
              <a:ext uri="{FF2B5EF4-FFF2-40B4-BE49-F238E27FC236}">
                <a16:creationId xmlns:a16="http://schemas.microsoft.com/office/drawing/2014/main" id="{1BCD08A3-FBFB-1168-812F-393BB2F33FC9}"/>
              </a:ext>
            </a:extLst>
          </p:cNvPr>
          <p:cNvCxnSpPr>
            <a:cxnSpLocks/>
          </p:cNvCxnSpPr>
          <p:nvPr/>
        </p:nvCxnSpPr>
        <p:spPr>
          <a:xfrm flipH="1">
            <a:off x="5791200" y="2895600"/>
            <a:ext cx="152400" cy="3048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 name="Title 9">
            <a:extLst>
              <a:ext uri="{FF2B5EF4-FFF2-40B4-BE49-F238E27FC236}">
                <a16:creationId xmlns:a16="http://schemas.microsoft.com/office/drawing/2014/main" id="{3DBAF5D6-2AAA-1C9B-DF13-9F89FDFABA55}"/>
              </a:ext>
            </a:extLst>
          </p:cNvPr>
          <p:cNvSpPr txBox="1">
            <a:spLocks/>
          </p:cNvSpPr>
          <p:nvPr/>
        </p:nvSpPr>
        <p:spPr>
          <a:xfrm>
            <a:off x="304204" y="1096645"/>
            <a:ext cx="8371864" cy="487362"/>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b="1" cap="none" dirty="0">
                <a:solidFill>
                  <a:schemeClr val="tx1"/>
                </a:solidFill>
                <a:latin typeface="+mj-lt"/>
              </a:rPr>
              <a:t>At 3 months, having 19-27 sessions yoga was associated w decreased pain severity.</a:t>
            </a:r>
          </a:p>
          <a:p>
            <a:r>
              <a:rPr lang="en-US" b="1" cap="none" dirty="0">
                <a:solidFill>
                  <a:schemeClr val="tx1"/>
                </a:solidFill>
                <a:latin typeface="+mj-lt"/>
              </a:rPr>
              <a:t>At 6 months, having 7-41 sessions was too.</a:t>
            </a:r>
            <a:br>
              <a:rPr lang="en-US" b="1" cap="none" dirty="0">
                <a:solidFill>
                  <a:schemeClr val="tx1"/>
                </a:solidFill>
                <a:latin typeface="+mj-lt"/>
              </a:rPr>
            </a:br>
            <a:endParaRPr lang="en-US" b="1" cap="none" dirty="0">
              <a:solidFill>
                <a:schemeClr val="tx1"/>
              </a:solidFill>
              <a:latin typeface="+mj-lt"/>
            </a:endParaRPr>
          </a:p>
        </p:txBody>
      </p:sp>
      <p:sp>
        <p:nvSpPr>
          <p:cNvPr id="9" name="Title 9">
            <a:extLst>
              <a:ext uri="{FF2B5EF4-FFF2-40B4-BE49-F238E27FC236}">
                <a16:creationId xmlns:a16="http://schemas.microsoft.com/office/drawing/2014/main" id="{255277D3-C302-B19C-FE9A-C1A2810BEB4C}"/>
              </a:ext>
            </a:extLst>
          </p:cNvPr>
          <p:cNvSpPr txBox="1">
            <a:spLocks/>
          </p:cNvSpPr>
          <p:nvPr/>
        </p:nvSpPr>
        <p:spPr>
          <a:xfrm>
            <a:off x="990600" y="139303"/>
            <a:ext cx="7696200" cy="487362"/>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lgn="ctr"/>
            <a:r>
              <a:rPr lang="en-US" sz="3200" b="1" cap="none" dirty="0">
                <a:latin typeface="+mj-lt"/>
              </a:rPr>
              <a:t>Yoga: Pain Severity</a:t>
            </a:r>
          </a:p>
        </p:txBody>
      </p:sp>
      <p:pic>
        <p:nvPicPr>
          <p:cNvPr id="12" name="Picture 11">
            <a:extLst>
              <a:ext uri="{FF2B5EF4-FFF2-40B4-BE49-F238E27FC236}">
                <a16:creationId xmlns:a16="http://schemas.microsoft.com/office/drawing/2014/main" id="{7CCF44D0-571F-80D4-7BC3-D277EE6829AC}"/>
              </a:ext>
            </a:extLst>
          </p:cNvPr>
          <p:cNvPicPr>
            <a:picLocks noChangeAspect="1"/>
          </p:cNvPicPr>
          <p:nvPr/>
        </p:nvPicPr>
        <p:blipFill>
          <a:blip r:embed="rId2"/>
          <a:stretch>
            <a:fillRect/>
          </a:stretch>
        </p:blipFill>
        <p:spPr>
          <a:xfrm>
            <a:off x="304204" y="2500510"/>
            <a:ext cx="8535591" cy="3943900"/>
          </a:xfrm>
          <a:prstGeom prst="rect">
            <a:avLst/>
          </a:prstGeom>
        </p:spPr>
      </p:pic>
      <p:sp>
        <p:nvSpPr>
          <p:cNvPr id="13" name="TextBox 12">
            <a:extLst>
              <a:ext uri="{FF2B5EF4-FFF2-40B4-BE49-F238E27FC236}">
                <a16:creationId xmlns:a16="http://schemas.microsoft.com/office/drawing/2014/main" id="{86B16231-76D5-BE40-AFEE-9CF55EA079EF}"/>
              </a:ext>
            </a:extLst>
          </p:cNvPr>
          <p:cNvSpPr txBox="1"/>
          <p:nvPr/>
        </p:nvSpPr>
        <p:spPr>
          <a:xfrm>
            <a:off x="0" y="3939060"/>
            <a:ext cx="4572000" cy="369332"/>
          </a:xfrm>
          <a:prstGeom prst="rect">
            <a:avLst/>
          </a:prstGeom>
          <a:noFill/>
        </p:spPr>
        <p:txBody>
          <a:bodyPr wrap="square">
            <a:spAutoFit/>
          </a:bodyPr>
          <a:lstStyle/>
          <a:p>
            <a:pPr algn="ctr" fontAlgn="b"/>
            <a:r>
              <a:rPr lang="en-US" sz="1800" b="1" i="0" u="none" strike="noStrike" dirty="0">
                <a:solidFill>
                  <a:srgbClr val="000000"/>
                </a:solidFill>
                <a:effectLst/>
                <a:highlight>
                  <a:srgbClr val="00FF00"/>
                </a:highlight>
                <a:latin typeface="Arial" panose="020B0604020202020204" pitchFamily="34" charset="0"/>
              </a:rPr>
              <a:t>19</a:t>
            </a:r>
          </a:p>
        </p:txBody>
      </p:sp>
      <p:cxnSp>
        <p:nvCxnSpPr>
          <p:cNvPr id="14" name="Straight Arrow Connector 13">
            <a:extLst>
              <a:ext uri="{FF2B5EF4-FFF2-40B4-BE49-F238E27FC236}">
                <a16:creationId xmlns:a16="http://schemas.microsoft.com/office/drawing/2014/main" id="{4225C7DD-9054-D096-2075-08892F451CB8}"/>
              </a:ext>
            </a:extLst>
          </p:cNvPr>
          <p:cNvCxnSpPr/>
          <p:nvPr/>
        </p:nvCxnSpPr>
        <p:spPr>
          <a:xfrm flipH="1">
            <a:off x="1981200" y="4320060"/>
            <a:ext cx="152400" cy="2286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1D4964E2-9A7C-DC9E-7DB1-22AD1FA84A4B}"/>
              </a:ext>
            </a:extLst>
          </p:cNvPr>
          <p:cNvSpPr txBox="1"/>
          <p:nvPr/>
        </p:nvSpPr>
        <p:spPr>
          <a:xfrm>
            <a:off x="3810000" y="3569728"/>
            <a:ext cx="4572000" cy="369332"/>
          </a:xfrm>
          <a:prstGeom prst="rect">
            <a:avLst/>
          </a:prstGeom>
          <a:noFill/>
        </p:spPr>
        <p:txBody>
          <a:bodyPr wrap="square">
            <a:spAutoFit/>
          </a:bodyPr>
          <a:lstStyle/>
          <a:p>
            <a:pPr marL="0" marR="0" lvl="0" indent="0" algn="ctr" defTabSz="192881" rtl="0" eaLnBrk="1" fontAlgn="b"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highlight>
                  <a:srgbClr val="00FF00"/>
                </a:highlight>
                <a:uLnTx/>
                <a:uFillTx/>
                <a:latin typeface="Arial" panose="020B0604020202020204" pitchFamily="34" charset="0"/>
                <a:ea typeface="+mn-ea"/>
                <a:cs typeface="+mn-cs"/>
              </a:rPr>
              <a:t>17</a:t>
            </a:r>
          </a:p>
        </p:txBody>
      </p:sp>
      <p:cxnSp>
        <p:nvCxnSpPr>
          <p:cNvPr id="16" name="Straight Arrow Connector 15">
            <a:extLst>
              <a:ext uri="{FF2B5EF4-FFF2-40B4-BE49-F238E27FC236}">
                <a16:creationId xmlns:a16="http://schemas.microsoft.com/office/drawing/2014/main" id="{B95B376D-A013-9529-84AA-2C8FDF655A4F}"/>
              </a:ext>
            </a:extLst>
          </p:cNvPr>
          <p:cNvCxnSpPr>
            <a:cxnSpLocks/>
          </p:cNvCxnSpPr>
          <p:nvPr/>
        </p:nvCxnSpPr>
        <p:spPr>
          <a:xfrm flipH="1">
            <a:off x="5791200" y="3939060"/>
            <a:ext cx="152400" cy="3048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740987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1103427-A09D-AB89-E157-D4063633CFBF}"/>
              </a:ext>
            </a:extLst>
          </p:cNvPr>
          <p:cNvPicPr>
            <a:picLocks noChangeAspect="1"/>
          </p:cNvPicPr>
          <p:nvPr/>
        </p:nvPicPr>
        <p:blipFill>
          <a:blip r:embed="rId2"/>
          <a:stretch>
            <a:fillRect/>
          </a:stretch>
        </p:blipFill>
        <p:spPr>
          <a:xfrm>
            <a:off x="318494" y="2514600"/>
            <a:ext cx="8507012" cy="3934374"/>
          </a:xfrm>
          <a:prstGeom prst="rect">
            <a:avLst/>
          </a:prstGeom>
        </p:spPr>
      </p:pic>
      <p:sp>
        <p:nvSpPr>
          <p:cNvPr id="3" name="TextBox 2">
            <a:extLst>
              <a:ext uri="{FF2B5EF4-FFF2-40B4-BE49-F238E27FC236}">
                <a16:creationId xmlns:a16="http://schemas.microsoft.com/office/drawing/2014/main" id="{53E474F4-CE4D-A8D2-5AD1-D8FDBC219163}"/>
              </a:ext>
            </a:extLst>
          </p:cNvPr>
          <p:cNvSpPr txBox="1"/>
          <p:nvPr/>
        </p:nvSpPr>
        <p:spPr>
          <a:xfrm>
            <a:off x="-837892" y="3426655"/>
            <a:ext cx="4572000" cy="369332"/>
          </a:xfrm>
          <a:prstGeom prst="rect">
            <a:avLst/>
          </a:prstGeom>
          <a:noFill/>
        </p:spPr>
        <p:txBody>
          <a:bodyPr wrap="square">
            <a:spAutoFit/>
          </a:bodyPr>
          <a:lstStyle/>
          <a:p>
            <a:pPr marL="0" marR="0" lvl="0" indent="0" algn="ctr" defTabSz="192881" rtl="0" eaLnBrk="1" fontAlgn="b"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highlight>
                  <a:srgbClr val="00FF00"/>
                </a:highlight>
                <a:uLnTx/>
                <a:uFillTx/>
                <a:latin typeface="Arial" panose="020B0604020202020204" pitchFamily="34" charset="0"/>
                <a:ea typeface="+mn-ea"/>
                <a:cs typeface="+mn-cs"/>
              </a:rPr>
              <a:t>14</a:t>
            </a:r>
          </a:p>
        </p:txBody>
      </p:sp>
      <p:cxnSp>
        <p:nvCxnSpPr>
          <p:cNvPr id="7" name="Straight Arrow Connector 6">
            <a:extLst>
              <a:ext uri="{FF2B5EF4-FFF2-40B4-BE49-F238E27FC236}">
                <a16:creationId xmlns:a16="http://schemas.microsoft.com/office/drawing/2014/main" id="{A1CB6DFA-0520-67C9-E5F2-B7C8833675BF}"/>
              </a:ext>
            </a:extLst>
          </p:cNvPr>
          <p:cNvCxnSpPr/>
          <p:nvPr/>
        </p:nvCxnSpPr>
        <p:spPr>
          <a:xfrm>
            <a:off x="1600200" y="3795987"/>
            <a:ext cx="76200" cy="2286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8A8599BC-3E94-6CD9-BE7C-A1D7B4E1C78C}"/>
              </a:ext>
            </a:extLst>
          </p:cNvPr>
          <p:cNvSpPr txBox="1"/>
          <p:nvPr/>
        </p:nvSpPr>
        <p:spPr>
          <a:xfrm>
            <a:off x="3029213" y="3388648"/>
            <a:ext cx="5066778" cy="369332"/>
          </a:xfrm>
          <a:prstGeom prst="rect">
            <a:avLst/>
          </a:prstGeom>
          <a:noFill/>
        </p:spPr>
        <p:txBody>
          <a:bodyPr wrap="square">
            <a:spAutoFit/>
          </a:bodyPr>
          <a:lstStyle/>
          <a:p>
            <a:pPr marL="0" marR="0" lvl="0" indent="0" algn="ctr" defTabSz="192881" rtl="0" eaLnBrk="1" fontAlgn="b"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highlight>
                  <a:srgbClr val="00FF00"/>
                </a:highlight>
                <a:uLnTx/>
                <a:uFillTx/>
                <a:latin typeface="Arial" panose="020B0604020202020204" pitchFamily="34" charset="0"/>
                <a:ea typeface="+mn-ea"/>
                <a:cs typeface="+mn-cs"/>
              </a:rPr>
              <a:t>19</a:t>
            </a:r>
          </a:p>
        </p:txBody>
      </p:sp>
      <p:cxnSp>
        <p:nvCxnSpPr>
          <p:cNvPr id="12" name="Straight Arrow Connector 11">
            <a:extLst>
              <a:ext uri="{FF2B5EF4-FFF2-40B4-BE49-F238E27FC236}">
                <a16:creationId xmlns:a16="http://schemas.microsoft.com/office/drawing/2014/main" id="{FD6F33BC-4A70-365A-83BE-41A088C12681}"/>
              </a:ext>
            </a:extLst>
          </p:cNvPr>
          <p:cNvCxnSpPr>
            <a:cxnSpLocks/>
          </p:cNvCxnSpPr>
          <p:nvPr/>
        </p:nvCxnSpPr>
        <p:spPr>
          <a:xfrm>
            <a:off x="5791816" y="3795987"/>
            <a:ext cx="31253" cy="2286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 name="Title 9">
            <a:extLst>
              <a:ext uri="{FF2B5EF4-FFF2-40B4-BE49-F238E27FC236}">
                <a16:creationId xmlns:a16="http://schemas.microsoft.com/office/drawing/2014/main" id="{A795F87C-E698-344C-4090-206BF599183A}"/>
              </a:ext>
            </a:extLst>
          </p:cNvPr>
          <p:cNvSpPr txBox="1">
            <a:spLocks/>
          </p:cNvSpPr>
          <p:nvPr/>
        </p:nvSpPr>
        <p:spPr>
          <a:xfrm>
            <a:off x="318494" y="1096645"/>
            <a:ext cx="8357574" cy="487362"/>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b="1" cap="none" dirty="0">
                <a:solidFill>
                  <a:schemeClr val="tx1"/>
                </a:solidFill>
                <a:latin typeface="+mj-lt"/>
              </a:rPr>
              <a:t>At 3 months, having 14-43 yoga sessions was assoc. w increased global physical health.</a:t>
            </a:r>
            <a:br>
              <a:rPr lang="en-US" b="1" cap="none" dirty="0">
                <a:solidFill>
                  <a:schemeClr val="tx1"/>
                </a:solidFill>
                <a:latin typeface="+mj-lt"/>
              </a:rPr>
            </a:br>
            <a:r>
              <a:rPr lang="en-US" b="1" cap="none" dirty="0">
                <a:solidFill>
                  <a:schemeClr val="tx1"/>
                </a:solidFill>
                <a:latin typeface="+mj-lt"/>
              </a:rPr>
              <a:t>At 6 months, having 19-52 sessions was too.</a:t>
            </a:r>
          </a:p>
        </p:txBody>
      </p:sp>
      <p:sp>
        <p:nvSpPr>
          <p:cNvPr id="6" name="Title 9">
            <a:extLst>
              <a:ext uri="{FF2B5EF4-FFF2-40B4-BE49-F238E27FC236}">
                <a16:creationId xmlns:a16="http://schemas.microsoft.com/office/drawing/2014/main" id="{868ADD26-0874-3061-3F26-B9FB8E7928CD}"/>
              </a:ext>
            </a:extLst>
          </p:cNvPr>
          <p:cNvSpPr txBox="1">
            <a:spLocks/>
          </p:cNvSpPr>
          <p:nvPr/>
        </p:nvSpPr>
        <p:spPr>
          <a:xfrm>
            <a:off x="990600" y="139303"/>
            <a:ext cx="7696200" cy="487362"/>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lgn="ctr"/>
            <a:r>
              <a:rPr lang="en-US" sz="3200" b="1" cap="none" dirty="0">
                <a:latin typeface="+mj-lt"/>
              </a:rPr>
              <a:t>Yoga: Global Physical Health</a:t>
            </a:r>
          </a:p>
        </p:txBody>
      </p:sp>
    </p:spTree>
    <p:extLst>
      <p:ext uri="{BB962C8B-B14F-4D97-AF65-F5344CB8AC3E}">
        <p14:creationId xmlns:p14="http://schemas.microsoft.com/office/powerpoint/2010/main" val="2257944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DEF8E9-92BA-DAE1-5EBA-69F59348EDD0}"/>
              </a:ext>
            </a:extLst>
          </p:cNvPr>
          <p:cNvPicPr>
            <a:picLocks noChangeAspect="1"/>
          </p:cNvPicPr>
          <p:nvPr/>
        </p:nvPicPr>
        <p:blipFill>
          <a:blip r:embed="rId2"/>
          <a:stretch>
            <a:fillRect/>
          </a:stretch>
        </p:blipFill>
        <p:spPr>
          <a:xfrm>
            <a:off x="318494" y="2514600"/>
            <a:ext cx="8507012" cy="3962953"/>
          </a:xfrm>
          <a:prstGeom prst="rect">
            <a:avLst/>
          </a:prstGeom>
        </p:spPr>
      </p:pic>
      <p:sp>
        <p:nvSpPr>
          <p:cNvPr id="4" name="TextBox 3">
            <a:extLst>
              <a:ext uri="{FF2B5EF4-FFF2-40B4-BE49-F238E27FC236}">
                <a16:creationId xmlns:a16="http://schemas.microsoft.com/office/drawing/2014/main" id="{29D1EC73-A125-A124-23D6-C91B640E6917}"/>
              </a:ext>
            </a:extLst>
          </p:cNvPr>
          <p:cNvSpPr txBox="1"/>
          <p:nvPr/>
        </p:nvSpPr>
        <p:spPr>
          <a:xfrm>
            <a:off x="-762000" y="3353077"/>
            <a:ext cx="4572000" cy="369332"/>
          </a:xfrm>
          <a:prstGeom prst="rect">
            <a:avLst/>
          </a:prstGeom>
          <a:noFill/>
        </p:spPr>
        <p:txBody>
          <a:bodyPr wrap="square">
            <a:spAutoFit/>
          </a:bodyPr>
          <a:lstStyle/>
          <a:p>
            <a:pPr marL="0" marR="0" lvl="0" indent="0" algn="ctr" defTabSz="192881" rtl="0" eaLnBrk="1" fontAlgn="b"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highlight>
                  <a:srgbClr val="00FF00"/>
                </a:highlight>
                <a:uLnTx/>
                <a:uFillTx/>
                <a:latin typeface="Arial" panose="020B0604020202020204" pitchFamily="34" charset="0"/>
                <a:ea typeface="+mn-ea"/>
                <a:cs typeface="+mn-cs"/>
              </a:rPr>
              <a:t>16</a:t>
            </a:r>
          </a:p>
        </p:txBody>
      </p:sp>
      <p:cxnSp>
        <p:nvCxnSpPr>
          <p:cNvPr id="6" name="Straight Arrow Connector 5">
            <a:extLst>
              <a:ext uri="{FF2B5EF4-FFF2-40B4-BE49-F238E27FC236}">
                <a16:creationId xmlns:a16="http://schemas.microsoft.com/office/drawing/2014/main" id="{695DDCF6-7A5A-692D-1799-018A8F4772C0}"/>
              </a:ext>
            </a:extLst>
          </p:cNvPr>
          <p:cNvCxnSpPr>
            <a:cxnSpLocks/>
          </p:cNvCxnSpPr>
          <p:nvPr/>
        </p:nvCxnSpPr>
        <p:spPr>
          <a:xfrm>
            <a:off x="1752600" y="3755197"/>
            <a:ext cx="76200" cy="3164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D641EE3B-B4E7-9A95-3AFA-02BE6035CBFA}"/>
              </a:ext>
            </a:extLst>
          </p:cNvPr>
          <p:cNvSpPr txBox="1"/>
          <p:nvPr/>
        </p:nvSpPr>
        <p:spPr>
          <a:xfrm>
            <a:off x="3581400" y="3576458"/>
            <a:ext cx="4954044" cy="369332"/>
          </a:xfrm>
          <a:prstGeom prst="rect">
            <a:avLst/>
          </a:prstGeom>
          <a:noFill/>
        </p:spPr>
        <p:txBody>
          <a:bodyPr wrap="square">
            <a:spAutoFit/>
          </a:bodyPr>
          <a:lstStyle/>
          <a:p>
            <a:pPr marL="0" marR="0" lvl="0" indent="0" algn="ctr" defTabSz="192881" rtl="0" eaLnBrk="1" fontAlgn="b"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highlight>
                  <a:srgbClr val="00FF00"/>
                </a:highlight>
                <a:uLnTx/>
                <a:uFillTx/>
                <a:latin typeface="Arial" panose="020B0604020202020204" pitchFamily="34" charset="0"/>
                <a:ea typeface="+mn-ea"/>
                <a:cs typeface="+mn-cs"/>
              </a:rPr>
              <a:t>39</a:t>
            </a:r>
          </a:p>
        </p:txBody>
      </p:sp>
      <p:cxnSp>
        <p:nvCxnSpPr>
          <p:cNvPr id="12" name="Straight Arrow Connector 11">
            <a:extLst>
              <a:ext uri="{FF2B5EF4-FFF2-40B4-BE49-F238E27FC236}">
                <a16:creationId xmlns:a16="http://schemas.microsoft.com/office/drawing/2014/main" id="{F775C33C-917E-EA5A-52A0-0FA13CF1F5D9}"/>
              </a:ext>
            </a:extLst>
          </p:cNvPr>
          <p:cNvCxnSpPr>
            <a:cxnSpLocks/>
          </p:cNvCxnSpPr>
          <p:nvPr/>
        </p:nvCxnSpPr>
        <p:spPr>
          <a:xfrm>
            <a:off x="6324600" y="3992148"/>
            <a:ext cx="76200" cy="27532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 name="Title 9">
            <a:extLst>
              <a:ext uri="{FF2B5EF4-FFF2-40B4-BE49-F238E27FC236}">
                <a16:creationId xmlns:a16="http://schemas.microsoft.com/office/drawing/2014/main" id="{F443D4A7-6D55-08ED-A181-0E44375334B0}"/>
              </a:ext>
            </a:extLst>
          </p:cNvPr>
          <p:cNvSpPr txBox="1">
            <a:spLocks/>
          </p:cNvSpPr>
          <p:nvPr/>
        </p:nvSpPr>
        <p:spPr>
          <a:xfrm>
            <a:off x="381000" y="1096645"/>
            <a:ext cx="8295068" cy="487362"/>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b="1" cap="none" dirty="0">
                <a:solidFill>
                  <a:schemeClr val="tx1"/>
                </a:solidFill>
                <a:latin typeface="+mj-lt"/>
              </a:rPr>
              <a:t>At 3 months, having 16-32 yoga sessions was assoc. w increased global mental health.</a:t>
            </a:r>
            <a:br>
              <a:rPr lang="en-US" b="1" cap="none" dirty="0">
                <a:solidFill>
                  <a:schemeClr val="tx1"/>
                </a:solidFill>
                <a:latin typeface="+mj-lt"/>
              </a:rPr>
            </a:br>
            <a:r>
              <a:rPr lang="en-US" b="1" cap="none" dirty="0">
                <a:solidFill>
                  <a:schemeClr val="tx1"/>
                </a:solidFill>
                <a:latin typeface="+mj-lt"/>
              </a:rPr>
              <a:t>At 6 months, using 39-52 sessions was too.</a:t>
            </a:r>
          </a:p>
        </p:txBody>
      </p:sp>
      <p:sp>
        <p:nvSpPr>
          <p:cNvPr id="8" name="Title 9">
            <a:extLst>
              <a:ext uri="{FF2B5EF4-FFF2-40B4-BE49-F238E27FC236}">
                <a16:creationId xmlns:a16="http://schemas.microsoft.com/office/drawing/2014/main" id="{B196D957-FE90-91ED-3781-27A14766FA48}"/>
              </a:ext>
            </a:extLst>
          </p:cNvPr>
          <p:cNvSpPr txBox="1">
            <a:spLocks/>
          </p:cNvSpPr>
          <p:nvPr/>
        </p:nvSpPr>
        <p:spPr>
          <a:xfrm>
            <a:off x="990600" y="139303"/>
            <a:ext cx="7696200" cy="487362"/>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lgn="ctr"/>
            <a:r>
              <a:rPr lang="en-US" sz="3200" b="1" cap="none" dirty="0">
                <a:latin typeface="+mj-lt"/>
              </a:rPr>
              <a:t>Yoga: Global Mental Health</a:t>
            </a:r>
          </a:p>
        </p:txBody>
      </p:sp>
    </p:spTree>
    <p:extLst>
      <p:ext uri="{BB962C8B-B14F-4D97-AF65-F5344CB8AC3E}">
        <p14:creationId xmlns:p14="http://schemas.microsoft.com/office/powerpoint/2010/main" val="1941811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C8CB75-C7F4-6991-291D-DE0914707067}"/>
              </a:ext>
            </a:extLst>
          </p:cNvPr>
          <p:cNvPicPr>
            <a:picLocks noChangeAspect="1"/>
          </p:cNvPicPr>
          <p:nvPr/>
        </p:nvPicPr>
        <p:blipFill>
          <a:blip r:embed="rId2"/>
          <a:stretch>
            <a:fillRect/>
          </a:stretch>
        </p:blipFill>
        <p:spPr>
          <a:xfrm>
            <a:off x="308967" y="2438400"/>
            <a:ext cx="8526065" cy="3982006"/>
          </a:xfrm>
          <a:prstGeom prst="rect">
            <a:avLst/>
          </a:prstGeom>
        </p:spPr>
      </p:pic>
      <p:sp>
        <p:nvSpPr>
          <p:cNvPr id="3" name="TextBox 2">
            <a:extLst>
              <a:ext uri="{FF2B5EF4-FFF2-40B4-BE49-F238E27FC236}">
                <a16:creationId xmlns:a16="http://schemas.microsoft.com/office/drawing/2014/main" id="{0F4A8DDA-6C4E-6984-1A85-405A60598F0E}"/>
              </a:ext>
            </a:extLst>
          </p:cNvPr>
          <p:cNvSpPr txBox="1"/>
          <p:nvPr/>
        </p:nvSpPr>
        <p:spPr>
          <a:xfrm>
            <a:off x="3962400" y="3345020"/>
            <a:ext cx="4572000" cy="369332"/>
          </a:xfrm>
          <a:prstGeom prst="rect">
            <a:avLst/>
          </a:prstGeom>
          <a:noFill/>
        </p:spPr>
        <p:txBody>
          <a:bodyPr wrap="square">
            <a:spAutoFit/>
          </a:bodyPr>
          <a:lstStyle/>
          <a:p>
            <a:pPr marL="0" marR="0" lvl="0" indent="0" algn="ctr" defTabSz="192881" rtl="0" eaLnBrk="1" fontAlgn="b"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highlight>
                  <a:srgbClr val="00FF00"/>
                </a:highlight>
                <a:uLnTx/>
                <a:uFillTx/>
                <a:latin typeface="Arial" panose="020B0604020202020204" pitchFamily="34" charset="0"/>
                <a:ea typeface="+mn-ea"/>
                <a:cs typeface="+mn-cs"/>
              </a:rPr>
              <a:t>21</a:t>
            </a:r>
          </a:p>
        </p:txBody>
      </p:sp>
      <p:cxnSp>
        <p:nvCxnSpPr>
          <p:cNvPr id="5" name="Straight Arrow Connector 4">
            <a:extLst>
              <a:ext uri="{FF2B5EF4-FFF2-40B4-BE49-F238E27FC236}">
                <a16:creationId xmlns:a16="http://schemas.microsoft.com/office/drawing/2014/main" id="{CA35B0CA-DFC0-10C6-A3CE-784D122EF75F}"/>
              </a:ext>
            </a:extLst>
          </p:cNvPr>
          <p:cNvCxnSpPr>
            <a:cxnSpLocks/>
          </p:cNvCxnSpPr>
          <p:nvPr/>
        </p:nvCxnSpPr>
        <p:spPr>
          <a:xfrm flipH="1">
            <a:off x="5867400" y="3746549"/>
            <a:ext cx="152400" cy="30185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 name="Title 9">
            <a:extLst>
              <a:ext uri="{FF2B5EF4-FFF2-40B4-BE49-F238E27FC236}">
                <a16:creationId xmlns:a16="http://schemas.microsoft.com/office/drawing/2014/main" id="{95F259E8-7B88-FCD4-4DD4-D195A3306007}"/>
              </a:ext>
            </a:extLst>
          </p:cNvPr>
          <p:cNvSpPr txBox="1">
            <a:spLocks/>
          </p:cNvSpPr>
          <p:nvPr/>
        </p:nvSpPr>
        <p:spPr>
          <a:xfrm>
            <a:off x="150003" y="1096645"/>
            <a:ext cx="8526065" cy="487362"/>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b="1" cap="none" dirty="0">
                <a:solidFill>
                  <a:schemeClr val="tx1"/>
                </a:solidFill>
                <a:latin typeface="+mj-lt"/>
              </a:rPr>
              <a:t>At 3 months, using yoga was unassociated with a change in perceived stress.</a:t>
            </a:r>
            <a:br>
              <a:rPr lang="en-US" b="1" cap="none" dirty="0">
                <a:solidFill>
                  <a:schemeClr val="tx1"/>
                </a:solidFill>
                <a:latin typeface="+mj-lt"/>
              </a:rPr>
            </a:br>
            <a:r>
              <a:rPr lang="en-US" b="1" cap="none" dirty="0">
                <a:solidFill>
                  <a:schemeClr val="tx1"/>
                </a:solidFill>
                <a:latin typeface="+mj-lt"/>
              </a:rPr>
              <a:t>At 6 months, however, using 21-54 sessions was assoc. w decreased perceived stress.</a:t>
            </a:r>
          </a:p>
        </p:txBody>
      </p:sp>
      <p:sp>
        <p:nvSpPr>
          <p:cNvPr id="7" name="Title 9">
            <a:extLst>
              <a:ext uri="{FF2B5EF4-FFF2-40B4-BE49-F238E27FC236}">
                <a16:creationId xmlns:a16="http://schemas.microsoft.com/office/drawing/2014/main" id="{5ABC8F09-8261-8A33-5186-630A0369CC3C}"/>
              </a:ext>
            </a:extLst>
          </p:cNvPr>
          <p:cNvSpPr txBox="1">
            <a:spLocks/>
          </p:cNvSpPr>
          <p:nvPr/>
        </p:nvSpPr>
        <p:spPr>
          <a:xfrm>
            <a:off x="990600" y="139303"/>
            <a:ext cx="7696200" cy="487362"/>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lgn="ctr"/>
            <a:r>
              <a:rPr lang="en-US" sz="3200" b="1" cap="none" dirty="0">
                <a:latin typeface="+mj-lt"/>
              </a:rPr>
              <a:t>Yoga: Perceived Stress</a:t>
            </a:r>
          </a:p>
        </p:txBody>
      </p:sp>
    </p:spTree>
    <p:extLst>
      <p:ext uri="{BB962C8B-B14F-4D97-AF65-F5344CB8AC3E}">
        <p14:creationId xmlns:p14="http://schemas.microsoft.com/office/powerpoint/2010/main" val="2342150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B5F2489-53D3-8D35-B9BA-F6F76360A873}"/>
              </a:ext>
            </a:extLst>
          </p:cNvPr>
          <p:cNvPicPr>
            <a:picLocks noChangeAspect="1"/>
          </p:cNvPicPr>
          <p:nvPr/>
        </p:nvPicPr>
        <p:blipFill>
          <a:blip r:embed="rId2"/>
          <a:stretch>
            <a:fillRect/>
          </a:stretch>
        </p:blipFill>
        <p:spPr>
          <a:xfrm>
            <a:off x="353807" y="2424735"/>
            <a:ext cx="8485987" cy="3976618"/>
          </a:xfrm>
          <a:prstGeom prst="rect">
            <a:avLst/>
          </a:prstGeom>
        </p:spPr>
      </p:pic>
      <p:sp>
        <p:nvSpPr>
          <p:cNvPr id="4" name="TextBox 3">
            <a:extLst>
              <a:ext uri="{FF2B5EF4-FFF2-40B4-BE49-F238E27FC236}">
                <a16:creationId xmlns:a16="http://schemas.microsoft.com/office/drawing/2014/main" id="{DDEC9FC0-5AA2-6D3C-F5F3-35EF0E882187}"/>
              </a:ext>
            </a:extLst>
          </p:cNvPr>
          <p:cNvSpPr txBox="1"/>
          <p:nvPr/>
        </p:nvSpPr>
        <p:spPr>
          <a:xfrm>
            <a:off x="-838200" y="2895877"/>
            <a:ext cx="4572000" cy="369332"/>
          </a:xfrm>
          <a:prstGeom prst="rect">
            <a:avLst/>
          </a:prstGeom>
          <a:noFill/>
        </p:spPr>
        <p:txBody>
          <a:bodyPr wrap="square">
            <a:spAutoFit/>
          </a:bodyPr>
          <a:lstStyle/>
          <a:p>
            <a:pPr algn="ctr" fontAlgn="b"/>
            <a:r>
              <a:rPr lang="en-US" sz="1800" b="1" i="0" u="none" strike="noStrike" dirty="0">
                <a:solidFill>
                  <a:srgbClr val="000000"/>
                </a:solidFill>
                <a:effectLst/>
                <a:highlight>
                  <a:srgbClr val="00FF00"/>
                </a:highlight>
                <a:latin typeface="Arial" panose="020B0604020202020204" pitchFamily="34" charset="0"/>
              </a:rPr>
              <a:t>18</a:t>
            </a:r>
          </a:p>
        </p:txBody>
      </p:sp>
      <p:cxnSp>
        <p:nvCxnSpPr>
          <p:cNvPr id="6" name="Straight Arrow Connector 5">
            <a:extLst>
              <a:ext uri="{FF2B5EF4-FFF2-40B4-BE49-F238E27FC236}">
                <a16:creationId xmlns:a16="http://schemas.microsoft.com/office/drawing/2014/main" id="{7F336D14-D8FE-95FC-4DD4-4A79A607965A}"/>
              </a:ext>
            </a:extLst>
          </p:cNvPr>
          <p:cNvCxnSpPr>
            <a:cxnSpLocks/>
          </p:cNvCxnSpPr>
          <p:nvPr/>
        </p:nvCxnSpPr>
        <p:spPr>
          <a:xfrm>
            <a:off x="1600200" y="3265209"/>
            <a:ext cx="228600" cy="1640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58E35917-72C6-38A4-8511-196FF4E87463}"/>
              </a:ext>
            </a:extLst>
          </p:cNvPr>
          <p:cNvSpPr txBox="1"/>
          <p:nvPr/>
        </p:nvSpPr>
        <p:spPr>
          <a:xfrm>
            <a:off x="2971800" y="3429277"/>
            <a:ext cx="5066778" cy="369332"/>
          </a:xfrm>
          <a:prstGeom prst="rect">
            <a:avLst/>
          </a:prstGeom>
          <a:noFill/>
        </p:spPr>
        <p:txBody>
          <a:bodyPr wrap="square">
            <a:spAutoFit/>
          </a:bodyPr>
          <a:lstStyle/>
          <a:p>
            <a:pPr algn="ctr" fontAlgn="b"/>
            <a:r>
              <a:rPr lang="en-US" sz="1800" b="1" i="0" u="none" strike="noStrike" dirty="0">
                <a:solidFill>
                  <a:srgbClr val="000000"/>
                </a:solidFill>
                <a:effectLst/>
                <a:highlight>
                  <a:srgbClr val="00FF00"/>
                </a:highlight>
                <a:latin typeface="Arial" panose="020B0604020202020204" pitchFamily="34" charset="0"/>
              </a:rPr>
              <a:t>19</a:t>
            </a:r>
          </a:p>
        </p:txBody>
      </p:sp>
      <p:cxnSp>
        <p:nvCxnSpPr>
          <p:cNvPr id="12" name="Straight Arrow Connector 11">
            <a:extLst>
              <a:ext uri="{FF2B5EF4-FFF2-40B4-BE49-F238E27FC236}">
                <a16:creationId xmlns:a16="http://schemas.microsoft.com/office/drawing/2014/main" id="{5D12F160-04D1-F0F0-9548-581AA348A984}"/>
              </a:ext>
            </a:extLst>
          </p:cNvPr>
          <p:cNvCxnSpPr/>
          <p:nvPr/>
        </p:nvCxnSpPr>
        <p:spPr>
          <a:xfrm>
            <a:off x="5638800" y="3886477"/>
            <a:ext cx="152400" cy="3048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 name="Title 9">
            <a:extLst>
              <a:ext uri="{FF2B5EF4-FFF2-40B4-BE49-F238E27FC236}">
                <a16:creationId xmlns:a16="http://schemas.microsoft.com/office/drawing/2014/main" id="{2C8EF823-1ABB-9224-281A-260236CBE814}"/>
              </a:ext>
            </a:extLst>
          </p:cNvPr>
          <p:cNvSpPr txBox="1">
            <a:spLocks/>
          </p:cNvSpPr>
          <p:nvPr/>
        </p:nvSpPr>
        <p:spPr>
          <a:xfrm>
            <a:off x="353808" y="1084142"/>
            <a:ext cx="8713992" cy="487362"/>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b="1" cap="none" dirty="0">
                <a:solidFill>
                  <a:schemeClr val="tx1"/>
                </a:solidFill>
                <a:latin typeface="+mj-lt"/>
              </a:rPr>
              <a:t>At 3 months, having 18-35 yoga sessions was assoc. w an increased purpose in life.</a:t>
            </a:r>
            <a:br>
              <a:rPr lang="en-US" b="1" cap="none" dirty="0">
                <a:solidFill>
                  <a:schemeClr val="tx1"/>
                </a:solidFill>
                <a:latin typeface="+mj-lt"/>
              </a:rPr>
            </a:br>
            <a:r>
              <a:rPr lang="en-US" b="1" cap="none" dirty="0">
                <a:solidFill>
                  <a:schemeClr val="tx1"/>
                </a:solidFill>
                <a:latin typeface="+mj-lt"/>
              </a:rPr>
              <a:t>At 6 months, using 19-55 sessions was too. </a:t>
            </a:r>
          </a:p>
        </p:txBody>
      </p:sp>
      <p:sp>
        <p:nvSpPr>
          <p:cNvPr id="8" name="Title 9">
            <a:extLst>
              <a:ext uri="{FF2B5EF4-FFF2-40B4-BE49-F238E27FC236}">
                <a16:creationId xmlns:a16="http://schemas.microsoft.com/office/drawing/2014/main" id="{53D75396-84E4-5F3E-2FE7-2589716A0DD0}"/>
              </a:ext>
            </a:extLst>
          </p:cNvPr>
          <p:cNvSpPr txBox="1">
            <a:spLocks/>
          </p:cNvSpPr>
          <p:nvPr/>
        </p:nvSpPr>
        <p:spPr>
          <a:xfrm>
            <a:off x="990600" y="139303"/>
            <a:ext cx="7696200" cy="487362"/>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lgn="ctr"/>
            <a:r>
              <a:rPr lang="en-US" sz="3200" b="1" cap="none" dirty="0">
                <a:latin typeface="+mj-lt"/>
              </a:rPr>
              <a:t>Yoga: Purpose in Life</a:t>
            </a:r>
          </a:p>
        </p:txBody>
      </p:sp>
    </p:spTree>
    <p:extLst>
      <p:ext uri="{BB962C8B-B14F-4D97-AF65-F5344CB8AC3E}">
        <p14:creationId xmlns:p14="http://schemas.microsoft.com/office/powerpoint/2010/main" val="1666300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6FB174-5F9D-E803-0D1B-FF38B6A0BE01}"/>
              </a:ext>
            </a:extLst>
          </p:cNvPr>
          <p:cNvPicPr>
            <a:picLocks noChangeAspect="1"/>
          </p:cNvPicPr>
          <p:nvPr/>
        </p:nvPicPr>
        <p:blipFill>
          <a:blip r:embed="rId2"/>
          <a:stretch>
            <a:fillRect/>
          </a:stretch>
        </p:blipFill>
        <p:spPr>
          <a:xfrm>
            <a:off x="1066800" y="2293387"/>
            <a:ext cx="6649591" cy="4425310"/>
          </a:xfrm>
          <a:prstGeom prst="rect">
            <a:avLst/>
          </a:prstGeom>
        </p:spPr>
      </p:pic>
      <p:sp>
        <p:nvSpPr>
          <p:cNvPr id="5" name="TextBox 4">
            <a:extLst>
              <a:ext uri="{FF2B5EF4-FFF2-40B4-BE49-F238E27FC236}">
                <a16:creationId xmlns:a16="http://schemas.microsoft.com/office/drawing/2014/main" id="{BF06EBD9-13EC-D574-6837-17854B826275}"/>
              </a:ext>
            </a:extLst>
          </p:cNvPr>
          <p:cNvSpPr txBox="1"/>
          <p:nvPr/>
        </p:nvSpPr>
        <p:spPr>
          <a:xfrm>
            <a:off x="771459" y="4239892"/>
            <a:ext cx="4572000" cy="369332"/>
          </a:xfrm>
          <a:prstGeom prst="rect">
            <a:avLst/>
          </a:prstGeom>
          <a:noFill/>
        </p:spPr>
        <p:txBody>
          <a:bodyPr wrap="square">
            <a:spAutoFit/>
          </a:bodyPr>
          <a:lstStyle/>
          <a:p>
            <a:pPr marL="0" marR="0" lvl="0" indent="0" algn="ctr" defTabSz="192881"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highlight>
                  <a:srgbClr val="FF0000"/>
                </a:highlight>
                <a:latin typeface="Arial" panose="020B0604020202020204" pitchFamily="34" charset="0"/>
              </a:rPr>
              <a:t>11</a:t>
            </a:r>
          </a:p>
        </p:txBody>
      </p:sp>
      <p:cxnSp>
        <p:nvCxnSpPr>
          <p:cNvPr id="8" name="Straight Arrow Connector 7">
            <a:extLst>
              <a:ext uri="{FF2B5EF4-FFF2-40B4-BE49-F238E27FC236}">
                <a16:creationId xmlns:a16="http://schemas.microsoft.com/office/drawing/2014/main" id="{56937CB1-A942-A493-F485-617E49D18A7A}"/>
              </a:ext>
            </a:extLst>
          </p:cNvPr>
          <p:cNvCxnSpPr/>
          <p:nvPr/>
        </p:nvCxnSpPr>
        <p:spPr>
          <a:xfrm flipH="1">
            <a:off x="2828859" y="4635034"/>
            <a:ext cx="76200" cy="12896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07DE0378-76E5-50E0-9B5A-E2621099077B}"/>
              </a:ext>
            </a:extLst>
          </p:cNvPr>
          <p:cNvSpPr txBox="1"/>
          <p:nvPr/>
        </p:nvSpPr>
        <p:spPr>
          <a:xfrm>
            <a:off x="985034" y="3343175"/>
            <a:ext cx="4572000" cy="369332"/>
          </a:xfrm>
          <a:prstGeom prst="rect">
            <a:avLst/>
          </a:prstGeom>
          <a:noFill/>
        </p:spPr>
        <p:txBody>
          <a:bodyPr wrap="square">
            <a:spAutoFit/>
          </a:bodyPr>
          <a:lstStyle/>
          <a:p>
            <a:pPr algn="ctr" fontAlgn="b"/>
            <a:r>
              <a:rPr lang="en-US" sz="1800" b="1" i="0" u="none" strike="noStrike" dirty="0">
                <a:solidFill>
                  <a:srgbClr val="000000"/>
                </a:solidFill>
                <a:effectLst/>
                <a:highlight>
                  <a:srgbClr val="FF0000"/>
                </a:highlight>
                <a:latin typeface="Arial" panose="020B0604020202020204" pitchFamily="34" charset="0"/>
              </a:rPr>
              <a:t>13</a:t>
            </a:r>
          </a:p>
        </p:txBody>
      </p:sp>
      <p:cxnSp>
        <p:nvCxnSpPr>
          <p:cNvPr id="13" name="Straight Arrow Connector 12">
            <a:extLst>
              <a:ext uri="{FF2B5EF4-FFF2-40B4-BE49-F238E27FC236}">
                <a16:creationId xmlns:a16="http://schemas.microsoft.com/office/drawing/2014/main" id="{7CD1D26B-CDEA-20CF-A362-9BD1C35117E8}"/>
              </a:ext>
            </a:extLst>
          </p:cNvPr>
          <p:cNvCxnSpPr/>
          <p:nvPr/>
        </p:nvCxnSpPr>
        <p:spPr>
          <a:xfrm flipH="1">
            <a:off x="2866959" y="3343175"/>
            <a:ext cx="152400" cy="2286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C24EE3EF-7D2C-245B-E0B2-7CF4D3E9F591}"/>
              </a:ext>
            </a:extLst>
          </p:cNvPr>
          <p:cNvSpPr txBox="1"/>
          <p:nvPr/>
        </p:nvSpPr>
        <p:spPr>
          <a:xfrm>
            <a:off x="1676400" y="4890962"/>
            <a:ext cx="4572000" cy="369332"/>
          </a:xfrm>
          <a:prstGeom prst="rect">
            <a:avLst/>
          </a:prstGeom>
          <a:noFill/>
        </p:spPr>
        <p:txBody>
          <a:bodyPr wrap="square">
            <a:spAutoFit/>
          </a:bodyPr>
          <a:lstStyle/>
          <a:p>
            <a:pPr algn="ctr" fontAlgn="b"/>
            <a:r>
              <a:rPr lang="en-US" sz="1800" b="1" i="0" u="none" strike="noStrike" dirty="0">
                <a:solidFill>
                  <a:srgbClr val="000000"/>
                </a:solidFill>
                <a:effectLst/>
                <a:highlight>
                  <a:srgbClr val="00FF00"/>
                </a:highlight>
                <a:latin typeface="Arial" panose="020B0604020202020204" pitchFamily="34" charset="0"/>
              </a:rPr>
              <a:t>20</a:t>
            </a:r>
          </a:p>
        </p:txBody>
      </p:sp>
      <p:cxnSp>
        <p:nvCxnSpPr>
          <p:cNvPr id="17" name="Straight Arrow Connector 16">
            <a:extLst>
              <a:ext uri="{FF2B5EF4-FFF2-40B4-BE49-F238E27FC236}">
                <a16:creationId xmlns:a16="http://schemas.microsoft.com/office/drawing/2014/main" id="{C9A7950C-1CBC-BA02-7137-94788B3D8948}"/>
              </a:ext>
            </a:extLst>
          </p:cNvPr>
          <p:cNvCxnSpPr>
            <a:cxnSpLocks/>
          </p:cNvCxnSpPr>
          <p:nvPr/>
        </p:nvCxnSpPr>
        <p:spPr>
          <a:xfrm flipH="1">
            <a:off x="3505200" y="5189064"/>
            <a:ext cx="228600" cy="20795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 name="Title 9">
            <a:extLst>
              <a:ext uri="{FF2B5EF4-FFF2-40B4-BE49-F238E27FC236}">
                <a16:creationId xmlns:a16="http://schemas.microsoft.com/office/drawing/2014/main" id="{79BB52E5-9D89-71BE-5E60-E5F0A6FFBD20}"/>
              </a:ext>
            </a:extLst>
          </p:cNvPr>
          <p:cNvSpPr txBox="1">
            <a:spLocks/>
          </p:cNvSpPr>
          <p:nvPr/>
        </p:nvSpPr>
        <p:spPr>
          <a:xfrm>
            <a:off x="189802" y="896235"/>
            <a:ext cx="8523668" cy="1673531"/>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b="1" cap="none" dirty="0">
                <a:solidFill>
                  <a:schemeClr val="tx1"/>
                </a:solidFill>
                <a:latin typeface="+mj-lt"/>
              </a:rPr>
              <a:t>At 3 months, having 13-16 sessions of yoga was assoc. with a decrease in the probability of feeling depressed </a:t>
            </a:r>
            <a:r>
              <a:rPr lang="en-US" b="1" u="sng" cap="none" dirty="0">
                <a:solidFill>
                  <a:schemeClr val="tx1"/>
                </a:solidFill>
                <a:latin typeface="+mj-lt"/>
              </a:rPr>
              <a:t>several/half days </a:t>
            </a:r>
            <a:r>
              <a:rPr lang="en-US" b="1" cap="none" dirty="0">
                <a:solidFill>
                  <a:schemeClr val="tx1"/>
                </a:solidFill>
                <a:latin typeface="+mj-lt"/>
              </a:rPr>
              <a:t>each week. </a:t>
            </a:r>
          </a:p>
          <a:p>
            <a:r>
              <a:rPr lang="en-US" b="1" cap="none" dirty="0">
                <a:solidFill>
                  <a:schemeClr val="tx1"/>
                </a:solidFill>
                <a:latin typeface="+mj-lt"/>
              </a:rPr>
              <a:t>Having 20-34 sessions was assoc. w a decrease in in the probability of feeling depressed </a:t>
            </a:r>
            <a:r>
              <a:rPr lang="en-US" b="1" u="sng" cap="none" dirty="0">
                <a:solidFill>
                  <a:schemeClr val="tx1"/>
                </a:solidFill>
                <a:latin typeface="+mj-lt"/>
              </a:rPr>
              <a:t>every day</a:t>
            </a:r>
            <a:r>
              <a:rPr lang="en-US" b="1" cap="none" dirty="0">
                <a:solidFill>
                  <a:schemeClr val="tx1"/>
                </a:solidFill>
                <a:latin typeface="+mj-lt"/>
              </a:rPr>
              <a:t>/week.</a:t>
            </a:r>
            <a:br>
              <a:rPr lang="en-US" sz="2000" b="1" cap="none" dirty="0">
                <a:solidFill>
                  <a:schemeClr val="tx1"/>
                </a:solidFill>
                <a:latin typeface="+mj-lt"/>
              </a:rPr>
            </a:br>
            <a:endParaRPr lang="en-US" sz="2000" b="1" cap="none" dirty="0">
              <a:solidFill>
                <a:schemeClr val="tx1"/>
              </a:solidFill>
              <a:latin typeface="+mj-lt"/>
            </a:endParaRPr>
          </a:p>
        </p:txBody>
      </p:sp>
      <p:sp>
        <p:nvSpPr>
          <p:cNvPr id="7" name="Title 9">
            <a:extLst>
              <a:ext uri="{FF2B5EF4-FFF2-40B4-BE49-F238E27FC236}">
                <a16:creationId xmlns:a16="http://schemas.microsoft.com/office/drawing/2014/main" id="{F0324B34-4514-93E5-9E3F-49A179133F40}"/>
              </a:ext>
            </a:extLst>
          </p:cNvPr>
          <p:cNvSpPr txBox="1">
            <a:spLocks/>
          </p:cNvSpPr>
          <p:nvPr/>
        </p:nvSpPr>
        <p:spPr>
          <a:xfrm>
            <a:off x="163132" y="139303"/>
            <a:ext cx="8523668" cy="487362"/>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lgn="ctr"/>
            <a:r>
              <a:rPr lang="en-US" sz="3200" b="1" cap="none" dirty="0">
                <a:latin typeface="+mj-lt"/>
              </a:rPr>
              <a:t>Yoga: Depression</a:t>
            </a:r>
          </a:p>
        </p:txBody>
      </p:sp>
    </p:spTree>
    <p:extLst>
      <p:ext uri="{BB962C8B-B14F-4D97-AF65-F5344CB8AC3E}">
        <p14:creationId xmlns:p14="http://schemas.microsoft.com/office/powerpoint/2010/main" val="3675227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C01DFC-1246-BA2A-B9FC-8A6B754DFA02}"/>
              </a:ext>
            </a:extLst>
          </p:cNvPr>
          <p:cNvPicPr>
            <a:picLocks noChangeAspect="1"/>
          </p:cNvPicPr>
          <p:nvPr/>
        </p:nvPicPr>
        <p:blipFill>
          <a:blip r:embed="rId2"/>
          <a:stretch>
            <a:fillRect/>
          </a:stretch>
        </p:blipFill>
        <p:spPr>
          <a:xfrm>
            <a:off x="1015652" y="2086145"/>
            <a:ext cx="6555270" cy="4372733"/>
          </a:xfrm>
          <a:prstGeom prst="rect">
            <a:avLst/>
          </a:prstGeom>
        </p:spPr>
      </p:pic>
      <p:sp>
        <p:nvSpPr>
          <p:cNvPr id="5" name="TextBox 4">
            <a:extLst>
              <a:ext uri="{FF2B5EF4-FFF2-40B4-BE49-F238E27FC236}">
                <a16:creationId xmlns:a16="http://schemas.microsoft.com/office/drawing/2014/main" id="{19E37D7C-BAF2-81E3-A2F2-3C8202FD9045}"/>
              </a:ext>
            </a:extLst>
          </p:cNvPr>
          <p:cNvSpPr txBox="1"/>
          <p:nvPr/>
        </p:nvSpPr>
        <p:spPr>
          <a:xfrm>
            <a:off x="3962400" y="4648200"/>
            <a:ext cx="4572000" cy="369332"/>
          </a:xfrm>
          <a:prstGeom prst="rect">
            <a:avLst/>
          </a:prstGeom>
          <a:noFill/>
        </p:spPr>
        <p:txBody>
          <a:bodyPr wrap="square">
            <a:spAutoFit/>
          </a:bodyPr>
          <a:lstStyle/>
          <a:p>
            <a:pPr algn="ctr" fontAlgn="b"/>
            <a:r>
              <a:rPr lang="en-US" sz="1800" b="1" i="0" u="none" strike="noStrike" dirty="0">
                <a:solidFill>
                  <a:srgbClr val="000000"/>
                </a:solidFill>
                <a:effectLst/>
                <a:highlight>
                  <a:srgbClr val="00FF00"/>
                </a:highlight>
                <a:latin typeface="Arial" panose="020B0604020202020204" pitchFamily="34" charset="0"/>
              </a:rPr>
              <a:t>81</a:t>
            </a:r>
          </a:p>
        </p:txBody>
      </p:sp>
      <p:cxnSp>
        <p:nvCxnSpPr>
          <p:cNvPr id="7" name="Straight Arrow Connector 6">
            <a:extLst>
              <a:ext uri="{FF2B5EF4-FFF2-40B4-BE49-F238E27FC236}">
                <a16:creationId xmlns:a16="http://schemas.microsoft.com/office/drawing/2014/main" id="{829EFD61-63FA-EA9D-1B1E-BCCD188881AA}"/>
              </a:ext>
            </a:extLst>
          </p:cNvPr>
          <p:cNvCxnSpPr>
            <a:cxnSpLocks/>
          </p:cNvCxnSpPr>
          <p:nvPr/>
        </p:nvCxnSpPr>
        <p:spPr>
          <a:xfrm flipH="1">
            <a:off x="5867400" y="4985266"/>
            <a:ext cx="152400" cy="23173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 name="Title 9">
            <a:extLst>
              <a:ext uri="{FF2B5EF4-FFF2-40B4-BE49-F238E27FC236}">
                <a16:creationId xmlns:a16="http://schemas.microsoft.com/office/drawing/2014/main" id="{22468F39-03E6-74B7-B505-5250D8875A51}"/>
              </a:ext>
            </a:extLst>
          </p:cNvPr>
          <p:cNvSpPr txBox="1">
            <a:spLocks/>
          </p:cNvSpPr>
          <p:nvPr/>
        </p:nvSpPr>
        <p:spPr>
          <a:xfrm>
            <a:off x="152400" y="1047333"/>
            <a:ext cx="8839200" cy="1038812"/>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b="1" cap="none" dirty="0">
                <a:solidFill>
                  <a:schemeClr val="tx1"/>
                </a:solidFill>
                <a:latin typeface="+mj-lt"/>
              </a:rPr>
              <a:t>At 6 months ~(180 days), using yoga wasn’t assoc. with depression. </a:t>
            </a:r>
          </a:p>
          <a:p>
            <a:r>
              <a:rPr lang="en-US" b="1" cap="none" dirty="0">
                <a:solidFill>
                  <a:schemeClr val="tx1"/>
                </a:solidFill>
                <a:latin typeface="+mj-lt"/>
              </a:rPr>
              <a:t>Too few people had 81+ sessions, so these results aren’t stable/ meaningful. </a:t>
            </a:r>
            <a:br>
              <a:rPr lang="en-US" sz="2400" b="1" cap="none" dirty="0">
                <a:solidFill>
                  <a:schemeClr val="tx1"/>
                </a:solidFill>
                <a:latin typeface="+mj-lt"/>
              </a:rPr>
            </a:br>
            <a:endParaRPr lang="en-US" sz="2400" b="1" cap="none" dirty="0">
              <a:solidFill>
                <a:schemeClr val="tx1"/>
              </a:solidFill>
              <a:latin typeface="+mj-lt"/>
            </a:endParaRPr>
          </a:p>
        </p:txBody>
      </p:sp>
      <p:sp>
        <p:nvSpPr>
          <p:cNvPr id="8" name="Title 9">
            <a:extLst>
              <a:ext uri="{FF2B5EF4-FFF2-40B4-BE49-F238E27FC236}">
                <a16:creationId xmlns:a16="http://schemas.microsoft.com/office/drawing/2014/main" id="{98675D07-E1AB-4B2B-AD34-620B356F3A0C}"/>
              </a:ext>
            </a:extLst>
          </p:cNvPr>
          <p:cNvSpPr txBox="1">
            <a:spLocks/>
          </p:cNvSpPr>
          <p:nvPr/>
        </p:nvSpPr>
        <p:spPr>
          <a:xfrm>
            <a:off x="445187" y="176487"/>
            <a:ext cx="7696200" cy="487362"/>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lgn="ctr"/>
            <a:r>
              <a:rPr lang="en-US" sz="3200" b="1" cap="none" dirty="0">
                <a:latin typeface="+mj-lt"/>
              </a:rPr>
              <a:t>Yoga: Depression</a:t>
            </a:r>
          </a:p>
        </p:txBody>
      </p:sp>
    </p:spTree>
    <p:extLst>
      <p:ext uri="{BB962C8B-B14F-4D97-AF65-F5344CB8AC3E}">
        <p14:creationId xmlns:p14="http://schemas.microsoft.com/office/powerpoint/2010/main" val="348083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466FA7-8D3B-FDA6-B3B0-BF42E36F67A2}"/>
              </a:ext>
            </a:extLst>
          </p:cNvPr>
          <p:cNvPicPr>
            <a:picLocks noChangeAspect="1"/>
          </p:cNvPicPr>
          <p:nvPr/>
        </p:nvPicPr>
        <p:blipFill>
          <a:blip r:embed="rId2"/>
          <a:stretch>
            <a:fillRect/>
          </a:stretch>
        </p:blipFill>
        <p:spPr>
          <a:xfrm>
            <a:off x="838200" y="2220664"/>
            <a:ext cx="6606661" cy="4394162"/>
          </a:xfrm>
          <a:prstGeom prst="rect">
            <a:avLst/>
          </a:prstGeom>
        </p:spPr>
      </p:pic>
      <p:sp>
        <p:nvSpPr>
          <p:cNvPr id="5" name="TextBox 4">
            <a:extLst>
              <a:ext uri="{FF2B5EF4-FFF2-40B4-BE49-F238E27FC236}">
                <a16:creationId xmlns:a16="http://schemas.microsoft.com/office/drawing/2014/main" id="{44F62BE0-5417-2CC4-0FBA-6ED65C4A3ACB}"/>
              </a:ext>
            </a:extLst>
          </p:cNvPr>
          <p:cNvSpPr txBox="1"/>
          <p:nvPr/>
        </p:nvSpPr>
        <p:spPr>
          <a:xfrm>
            <a:off x="304800" y="2771340"/>
            <a:ext cx="4572000" cy="369332"/>
          </a:xfrm>
          <a:prstGeom prst="rect">
            <a:avLst/>
          </a:prstGeom>
          <a:noFill/>
        </p:spPr>
        <p:txBody>
          <a:bodyPr wrap="square">
            <a:spAutoFit/>
          </a:bodyPr>
          <a:lstStyle/>
          <a:p>
            <a:pPr algn="ctr" fontAlgn="b"/>
            <a:r>
              <a:rPr lang="en-US" sz="1800" b="1" i="0" u="none" strike="noStrike" dirty="0">
                <a:solidFill>
                  <a:srgbClr val="000000"/>
                </a:solidFill>
                <a:effectLst/>
                <a:highlight>
                  <a:srgbClr val="FF0000"/>
                </a:highlight>
                <a:latin typeface="Arial" panose="020B0604020202020204" pitchFamily="34" charset="0"/>
              </a:rPr>
              <a:t>15</a:t>
            </a:r>
          </a:p>
        </p:txBody>
      </p:sp>
      <p:cxnSp>
        <p:nvCxnSpPr>
          <p:cNvPr id="8" name="Straight Arrow Connector 7">
            <a:extLst>
              <a:ext uri="{FF2B5EF4-FFF2-40B4-BE49-F238E27FC236}">
                <a16:creationId xmlns:a16="http://schemas.microsoft.com/office/drawing/2014/main" id="{DAE823DD-6AFE-A7E5-47A0-3AD0BFBC4788}"/>
              </a:ext>
            </a:extLst>
          </p:cNvPr>
          <p:cNvCxnSpPr/>
          <p:nvPr/>
        </p:nvCxnSpPr>
        <p:spPr>
          <a:xfrm>
            <a:off x="2852803" y="3152340"/>
            <a:ext cx="152400" cy="2286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D950D3B9-ABBF-E37A-6E27-491319C48558}"/>
              </a:ext>
            </a:extLst>
          </p:cNvPr>
          <p:cNvSpPr txBox="1"/>
          <p:nvPr/>
        </p:nvSpPr>
        <p:spPr>
          <a:xfrm>
            <a:off x="-228600" y="4154700"/>
            <a:ext cx="4572000" cy="369332"/>
          </a:xfrm>
          <a:prstGeom prst="rect">
            <a:avLst/>
          </a:prstGeom>
          <a:noFill/>
        </p:spPr>
        <p:txBody>
          <a:bodyPr wrap="square">
            <a:spAutoFit/>
          </a:bodyPr>
          <a:lstStyle/>
          <a:p>
            <a:pPr algn="ctr" fontAlgn="b"/>
            <a:r>
              <a:rPr lang="en-US" sz="1800" b="1" i="0" u="none" strike="noStrike" dirty="0">
                <a:solidFill>
                  <a:srgbClr val="000000"/>
                </a:solidFill>
                <a:effectLst/>
                <a:highlight>
                  <a:srgbClr val="00FF00"/>
                </a:highlight>
                <a:latin typeface="Arial" panose="020B0604020202020204" pitchFamily="34" charset="0"/>
              </a:rPr>
              <a:t>1</a:t>
            </a:r>
          </a:p>
        </p:txBody>
      </p:sp>
      <p:cxnSp>
        <p:nvCxnSpPr>
          <p:cNvPr id="13" name="Straight Arrow Connector 12">
            <a:extLst>
              <a:ext uri="{FF2B5EF4-FFF2-40B4-BE49-F238E27FC236}">
                <a16:creationId xmlns:a16="http://schemas.microsoft.com/office/drawing/2014/main" id="{F6F0FEC7-9A1B-275F-A880-71B4938FF4D6}"/>
              </a:ext>
            </a:extLst>
          </p:cNvPr>
          <p:cNvCxnSpPr/>
          <p:nvPr/>
        </p:nvCxnSpPr>
        <p:spPr>
          <a:xfrm flipH="1">
            <a:off x="1981200" y="4525159"/>
            <a:ext cx="76200" cy="18643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 name="Title 9">
            <a:extLst>
              <a:ext uri="{FF2B5EF4-FFF2-40B4-BE49-F238E27FC236}">
                <a16:creationId xmlns:a16="http://schemas.microsoft.com/office/drawing/2014/main" id="{E5D275AB-C9CE-B918-FAC6-FACF8D7C3373}"/>
              </a:ext>
            </a:extLst>
          </p:cNvPr>
          <p:cNvSpPr txBox="1">
            <a:spLocks/>
          </p:cNvSpPr>
          <p:nvPr/>
        </p:nvSpPr>
        <p:spPr>
          <a:xfrm>
            <a:off x="0" y="896788"/>
            <a:ext cx="8991600" cy="1543468"/>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sz="2000" b="1" cap="none" dirty="0">
                <a:solidFill>
                  <a:schemeClr val="tx1"/>
                </a:solidFill>
                <a:latin typeface="+mj-lt"/>
              </a:rPr>
              <a:t>At 3 months, having 15-29 sessions of yoga was assoc. with an </a:t>
            </a:r>
            <a:r>
              <a:rPr lang="en-US" sz="2000" b="1" u="sng" cap="none" dirty="0">
                <a:solidFill>
                  <a:schemeClr val="tx1"/>
                </a:solidFill>
                <a:latin typeface="+mj-lt"/>
              </a:rPr>
              <a:t>increase</a:t>
            </a:r>
            <a:r>
              <a:rPr lang="en-US" sz="2000" b="1" cap="none" dirty="0">
                <a:solidFill>
                  <a:schemeClr val="tx1"/>
                </a:solidFill>
                <a:latin typeface="+mj-lt"/>
              </a:rPr>
              <a:t> in the probability of having </a:t>
            </a:r>
            <a:r>
              <a:rPr lang="en-US" sz="2000" b="1" u="sng" cap="none" dirty="0">
                <a:solidFill>
                  <a:schemeClr val="tx1"/>
                </a:solidFill>
                <a:latin typeface="+mj-lt"/>
              </a:rPr>
              <a:t>fatigue several/half</a:t>
            </a:r>
            <a:r>
              <a:rPr lang="en-US" sz="2000" b="1" cap="none" dirty="0">
                <a:solidFill>
                  <a:schemeClr val="tx1"/>
                </a:solidFill>
                <a:latin typeface="+mj-lt"/>
              </a:rPr>
              <a:t> days per week.</a:t>
            </a:r>
          </a:p>
          <a:p>
            <a:r>
              <a:rPr lang="en-US" sz="2000" b="1" cap="none" dirty="0">
                <a:solidFill>
                  <a:schemeClr val="tx1"/>
                </a:solidFill>
                <a:latin typeface="+mj-lt"/>
              </a:rPr>
              <a:t>Having 1-3 and 16-37 yoga sessions was assoc. w a </a:t>
            </a:r>
            <a:r>
              <a:rPr lang="en-US" sz="2000" b="1" u="sng" cap="none" dirty="0">
                <a:solidFill>
                  <a:schemeClr val="tx1"/>
                </a:solidFill>
                <a:latin typeface="+mj-lt"/>
              </a:rPr>
              <a:t>decrease</a:t>
            </a:r>
            <a:r>
              <a:rPr lang="en-US" sz="2000" b="1" cap="none" dirty="0">
                <a:solidFill>
                  <a:schemeClr val="tx1"/>
                </a:solidFill>
                <a:latin typeface="+mj-lt"/>
              </a:rPr>
              <a:t> in the probability of having fatigue </a:t>
            </a:r>
            <a:r>
              <a:rPr lang="en-US" sz="2000" b="1" u="sng" cap="none" dirty="0">
                <a:solidFill>
                  <a:schemeClr val="tx1"/>
                </a:solidFill>
                <a:latin typeface="+mj-lt"/>
              </a:rPr>
              <a:t>every</a:t>
            </a:r>
            <a:r>
              <a:rPr lang="en-US" sz="2000" b="1" cap="none" dirty="0">
                <a:solidFill>
                  <a:schemeClr val="tx1"/>
                </a:solidFill>
                <a:latin typeface="+mj-lt"/>
              </a:rPr>
              <a:t> day in a week. </a:t>
            </a:r>
          </a:p>
        </p:txBody>
      </p:sp>
      <p:sp>
        <p:nvSpPr>
          <p:cNvPr id="7" name="Title 9">
            <a:extLst>
              <a:ext uri="{FF2B5EF4-FFF2-40B4-BE49-F238E27FC236}">
                <a16:creationId xmlns:a16="http://schemas.microsoft.com/office/drawing/2014/main" id="{B59924A8-09FA-E91F-DD33-805DD48ACEE8}"/>
              </a:ext>
            </a:extLst>
          </p:cNvPr>
          <p:cNvSpPr txBox="1">
            <a:spLocks/>
          </p:cNvSpPr>
          <p:nvPr/>
        </p:nvSpPr>
        <p:spPr>
          <a:xfrm>
            <a:off x="381000" y="159911"/>
            <a:ext cx="7696200" cy="487362"/>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lgn="ctr"/>
            <a:r>
              <a:rPr lang="en-US" sz="3200" b="1" cap="none" dirty="0">
                <a:latin typeface="+mj-lt"/>
              </a:rPr>
              <a:t>Yoga: Fatigue</a:t>
            </a:r>
          </a:p>
        </p:txBody>
      </p:sp>
    </p:spTree>
    <p:extLst>
      <p:ext uri="{BB962C8B-B14F-4D97-AF65-F5344CB8AC3E}">
        <p14:creationId xmlns:p14="http://schemas.microsoft.com/office/powerpoint/2010/main" val="1048176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429BAE-66A8-3AF4-A934-1958FE13ADAF}"/>
              </a:ext>
            </a:extLst>
          </p:cNvPr>
          <p:cNvPicPr>
            <a:picLocks noChangeAspect="1"/>
          </p:cNvPicPr>
          <p:nvPr/>
        </p:nvPicPr>
        <p:blipFill>
          <a:blip r:embed="rId2"/>
          <a:stretch>
            <a:fillRect/>
          </a:stretch>
        </p:blipFill>
        <p:spPr>
          <a:xfrm>
            <a:off x="979868" y="2209800"/>
            <a:ext cx="6553200" cy="4348457"/>
          </a:xfrm>
          <a:prstGeom prst="rect">
            <a:avLst/>
          </a:prstGeom>
        </p:spPr>
      </p:pic>
      <p:sp>
        <p:nvSpPr>
          <p:cNvPr id="6" name="TextBox 5">
            <a:extLst>
              <a:ext uri="{FF2B5EF4-FFF2-40B4-BE49-F238E27FC236}">
                <a16:creationId xmlns:a16="http://schemas.microsoft.com/office/drawing/2014/main" id="{6E2402E4-D6D7-B270-7B5F-318EAA98A9FE}"/>
              </a:ext>
            </a:extLst>
          </p:cNvPr>
          <p:cNvSpPr txBox="1"/>
          <p:nvPr/>
        </p:nvSpPr>
        <p:spPr>
          <a:xfrm>
            <a:off x="152400" y="4114800"/>
            <a:ext cx="4572000" cy="369332"/>
          </a:xfrm>
          <a:prstGeom prst="rect">
            <a:avLst/>
          </a:prstGeom>
          <a:noFill/>
        </p:spPr>
        <p:txBody>
          <a:bodyPr wrap="square">
            <a:spAutoFit/>
          </a:bodyPr>
          <a:lstStyle/>
          <a:p>
            <a:pPr algn="ctr" fontAlgn="b"/>
            <a:r>
              <a:rPr lang="en-US" sz="1800" b="1" i="0" u="none" strike="noStrike" dirty="0">
                <a:solidFill>
                  <a:srgbClr val="000000"/>
                </a:solidFill>
                <a:effectLst/>
                <a:highlight>
                  <a:srgbClr val="00FF00"/>
                </a:highlight>
                <a:latin typeface="Arial" panose="020B0604020202020204" pitchFamily="34" charset="0"/>
              </a:rPr>
              <a:t>8</a:t>
            </a:r>
          </a:p>
        </p:txBody>
      </p:sp>
      <p:cxnSp>
        <p:nvCxnSpPr>
          <p:cNvPr id="8" name="Straight Arrow Connector 7">
            <a:extLst>
              <a:ext uri="{FF2B5EF4-FFF2-40B4-BE49-F238E27FC236}">
                <a16:creationId xmlns:a16="http://schemas.microsoft.com/office/drawing/2014/main" id="{72B3293C-023C-80EE-C752-E9883AE7F620}"/>
              </a:ext>
            </a:extLst>
          </p:cNvPr>
          <p:cNvCxnSpPr>
            <a:cxnSpLocks/>
          </p:cNvCxnSpPr>
          <p:nvPr/>
        </p:nvCxnSpPr>
        <p:spPr>
          <a:xfrm flipH="1">
            <a:off x="2309242" y="4509890"/>
            <a:ext cx="76200" cy="1922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 name="Title 9">
            <a:extLst>
              <a:ext uri="{FF2B5EF4-FFF2-40B4-BE49-F238E27FC236}">
                <a16:creationId xmlns:a16="http://schemas.microsoft.com/office/drawing/2014/main" id="{B34BB717-AF7C-7EC7-B714-FE83ECD174DB}"/>
              </a:ext>
            </a:extLst>
          </p:cNvPr>
          <p:cNvSpPr txBox="1">
            <a:spLocks/>
          </p:cNvSpPr>
          <p:nvPr/>
        </p:nvSpPr>
        <p:spPr>
          <a:xfrm>
            <a:off x="179070" y="792399"/>
            <a:ext cx="8447468" cy="1045638"/>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b="1" cap="none" dirty="0">
                <a:solidFill>
                  <a:schemeClr val="tx1"/>
                </a:solidFill>
                <a:latin typeface="+mj-lt"/>
              </a:rPr>
              <a:t>At 6 months, having 8-17 sessions and 74+ sessions was associated with a decrease in the probability of having fatigue every day. </a:t>
            </a:r>
          </a:p>
          <a:p>
            <a:r>
              <a:rPr lang="en-US" b="1" cap="none" dirty="0">
                <a:solidFill>
                  <a:schemeClr val="tx1"/>
                </a:solidFill>
                <a:latin typeface="+mj-lt"/>
              </a:rPr>
              <a:t>But so few people had 74+ visits, the results are unstable/unmeaningful.</a:t>
            </a:r>
            <a:br>
              <a:rPr lang="en-US" sz="2400" b="1" cap="none" dirty="0">
                <a:solidFill>
                  <a:schemeClr val="tx1"/>
                </a:solidFill>
                <a:latin typeface="+mj-lt"/>
              </a:rPr>
            </a:br>
            <a:endParaRPr lang="en-US" sz="2400" b="1" cap="none" dirty="0">
              <a:solidFill>
                <a:schemeClr val="tx1"/>
              </a:solidFill>
              <a:latin typeface="+mj-lt"/>
            </a:endParaRPr>
          </a:p>
        </p:txBody>
      </p:sp>
      <p:sp>
        <p:nvSpPr>
          <p:cNvPr id="7" name="Title 9">
            <a:extLst>
              <a:ext uri="{FF2B5EF4-FFF2-40B4-BE49-F238E27FC236}">
                <a16:creationId xmlns:a16="http://schemas.microsoft.com/office/drawing/2014/main" id="{630D7AEB-2CD8-5A85-EF24-75F5660A5E43}"/>
              </a:ext>
            </a:extLst>
          </p:cNvPr>
          <p:cNvSpPr txBox="1">
            <a:spLocks/>
          </p:cNvSpPr>
          <p:nvPr/>
        </p:nvSpPr>
        <p:spPr>
          <a:xfrm>
            <a:off x="408368" y="172891"/>
            <a:ext cx="7696200" cy="487362"/>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lgn="ctr"/>
            <a:r>
              <a:rPr lang="en-US" sz="3200" b="1" cap="none" dirty="0">
                <a:latin typeface="+mj-lt"/>
              </a:rPr>
              <a:t>Yoga: Fatigue</a:t>
            </a:r>
          </a:p>
        </p:txBody>
      </p:sp>
    </p:spTree>
    <p:extLst>
      <p:ext uri="{BB962C8B-B14F-4D97-AF65-F5344CB8AC3E}">
        <p14:creationId xmlns:p14="http://schemas.microsoft.com/office/powerpoint/2010/main" val="1551517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7653-433A-4E2D-8DED-445EAEBB7A08}"/>
              </a:ext>
            </a:extLst>
          </p:cNvPr>
          <p:cNvSpPr>
            <a:spLocks noGrp="1"/>
          </p:cNvSpPr>
          <p:nvPr>
            <p:ph type="title"/>
          </p:nvPr>
        </p:nvSpPr>
        <p:spPr/>
        <p:txBody>
          <a:bodyPr/>
          <a:lstStyle/>
          <a:p>
            <a:pPr algn="ctr"/>
            <a:r>
              <a:rPr lang="en-US" sz="3200" b="1" cap="none" dirty="0">
                <a:latin typeface="+mn-lt"/>
              </a:rPr>
              <a:t>Patient CIH Therapy Experience Survey</a:t>
            </a:r>
            <a:endParaRPr lang="en-US" sz="3200" b="1" cap="none" dirty="0">
              <a:latin typeface="+mj-lt"/>
            </a:endParaRPr>
          </a:p>
        </p:txBody>
      </p:sp>
      <p:sp>
        <p:nvSpPr>
          <p:cNvPr id="3" name="Content Placeholder 2">
            <a:extLst>
              <a:ext uri="{FF2B5EF4-FFF2-40B4-BE49-F238E27FC236}">
                <a16:creationId xmlns:a16="http://schemas.microsoft.com/office/drawing/2014/main" id="{E9D3ECE8-FD5E-DC38-0B53-BB69132E0AF7}"/>
              </a:ext>
            </a:extLst>
          </p:cNvPr>
          <p:cNvSpPr>
            <a:spLocks noGrp="1"/>
          </p:cNvSpPr>
          <p:nvPr/>
        </p:nvSpPr>
        <p:spPr>
          <a:xfrm>
            <a:off x="581025" y="990600"/>
            <a:ext cx="7981950" cy="4551709"/>
          </a:xfrm>
          <a:prstGeom prst="rect">
            <a:avLst/>
          </a:prstGeom>
          <a:ln>
            <a:solidFill>
              <a:schemeClr val="bg1"/>
            </a:solidFill>
          </a:ln>
        </p:spPr>
        <p:txBody>
          <a:bodyPr/>
          <a:lstStyle>
            <a:lvl1pPr marL="11573" indent="0" algn="l" defTabSz="192881" rtl="0" eaLnBrk="1" latinLnBrk="0" hangingPunct="1">
              <a:spcBef>
                <a:spcPct val="20000"/>
              </a:spcBef>
              <a:buFont typeface="+mj-lt"/>
              <a:buAutoNum type="romanUcPeriod"/>
              <a:defRPr sz="760" b="0" kern="1200">
                <a:solidFill>
                  <a:schemeClr val="bg1">
                    <a:lumMod val="50000"/>
                  </a:schemeClr>
                </a:solidFill>
                <a:latin typeface="Georgia"/>
                <a:ea typeface="+mn-ea"/>
                <a:cs typeface="Georgia"/>
              </a:defRPr>
            </a:lvl1pPr>
            <a:lvl2pPr marL="127302" indent="0" algn="l" defTabSz="192881" rtl="0" eaLnBrk="1" latinLnBrk="0" hangingPunct="1">
              <a:spcBef>
                <a:spcPct val="20000"/>
              </a:spcBef>
              <a:buFont typeface="+mj-lt"/>
              <a:buAutoNum type="alphaUcPeriod"/>
              <a:defRPr sz="675" b="1" i="0" kern="1200">
                <a:solidFill>
                  <a:schemeClr val="bg1">
                    <a:lumMod val="50000"/>
                  </a:schemeClr>
                </a:solidFill>
                <a:latin typeface="Georgia"/>
                <a:ea typeface="+mn-ea"/>
                <a:cs typeface="Georgia"/>
              </a:defRPr>
            </a:lvl2pPr>
            <a:lvl3pPr marL="262319" indent="0" algn="l" defTabSz="192881" rtl="0" eaLnBrk="1" latinLnBrk="0" hangingPunct="1">
              <a:spcBef>
                <a:spcPct val="20000"/>
              </a:spcBef>
              <a:buFont typeface="+mj-lt"/>
              <a:buAutoNum type="arabicPeriod"/>
              <a:defRPr sz="675" kern="1200">
                <a:solidFill>
                  <a:schemeClr val="bg1">
                    <a:lumMod val="50000"/>
                  </a:schemeClr>
                </a:solidFill>
                <a:latin typeface="Georgia"/>
                <a:ea typeface="+mn-ea"/>
                <a:cs typeface="Georgia"/>
              </a:defRPr>
            </a:lvl3pPr>
            <a:lvl4pPr marL="366475" indent="0" algn="l" defTabSz="192881" rtl="0" eaLnBrk="1" latinLnBrk="0" hangingPunct="1">
              <a:spcBef>
                <a:spcPct val="20000"/>
              </a:spcBef>
              <a:buFont typeface="+mj-lt"/>
              <a:buAutoNum type="alphaLcParenR"/>
              <a:defRPr sz="675" kern="1200">
                <a:solidFill>
                  <a:schemeClr val="bg1">
                    <a:lumMod val="50000"/>
                  </a:schemeClr>
                </a:solidFill>
                <a:latin typeface="Georgia"/>
                <a:ea typeface="+mn-ea"/>
                <a:cs typeface="Georgia"/>
              </a:defRPr>
            </a:lvl4pPr>
            <a:lvl5pPr marL="482204" indent="0" algn="l" defTabSz="192881" rtl="0" eaLnBrk="1" latinLnBrk="0" hangingPunct="1">
              <a:spcBef>
                <a:spcPct val="20000"/>
              </a:spcBef>
              <a:buFont typeface="Arial"/>
              <a:buChar char="•"/>
              <a:defRPr sz="675" kern="1200">
                <a:solidFill>
                  <a:schemeClr val="bg1">
                    <a:lumMod val="50000"/>
                  </a:schemeClr>
                </a:solidFill>
                <a:latin typeface="Georgia"/>
                <a:ea typeface="+mn-ea"/>
                <a:cs typeface="Georgia"/>
              </a:defRPr>
            </a:lvl5pPr>
            <a:lvl6pPr marL="1060847" indent="-96441" algn="l" defTabSz="192881" rtl="0" eaLnBrk="1" latinLnBrk="0" hangingPunct="1">
              <a:spcBef>
                <a:spcPct val="20000"/>
              </a:spcBef>
              <a:buFont typeface="Arial"/>
              <a:buChar char="•"/>
              <a:defRPr sz="844" kern="1200">
                <a:solidFill>
                  <a:schemeClr val="tx1"/>
                </a:solidFill>
                <a:latin typeface="+mn-lt"/>
                <a:ea typeface="+mn-ea"/>
                <a:cs typeface="+mn-cs"/>
              </a:defRPr>
            </a:lvl6pPr>
            <a:lvl7pPr marL="1253729" indent="-96441" algn="l" defTabSz="192881" rtl="0" eaLnBrk="1" latinLnBrk="0" hangingPunct="1">
              <a:spcBef>
                <a:spcPct val="20000"/>
              </a:spcBef>
              <a:buFont typeface="Arial"/>
              <a:buChar char="•"/>
              <a:defRPr sz="844" kern="1200">
                <a:solidFill>
                  <a:schemeClr val="tx1"/>
                </a:solidFill>
                <a:latin typeface="+mn-lt"/>
                <a:ea typeface="+mn-ea"/>
                <a:cs typeface="+mn-cs"/>
              </a:defRPr>
            </a:lvl7pPr>
            <a:lvl8pPr marL="1446610" indent="-96441" algn="l" defTabSz="192881" rtl="0" eaLnBrk="1" latinLnBrk="0" hangingPunct="1">
              <a:spcBef>
                <a:spcPct val="20000"/>
              </a:spcBef>
              <a:buFont typeface="Arial"/>
              <a:buChar char="•"/>
              <a:defRPr sz="844" kern="1200">
                <a:solidFill>
                  <a:schemeClr val="tx1"/>
                </a:solidFill>
                <a:latin typeface="+mn-lt"/>
                <a:ea typeface="+mn-ea"/>
                <a:cs typeface="+mn-cs"/>
              </a:defRPr>
            </a:lvl8pPr>
            <a:lvl9pPr marL="1639491" indent="-96441" algn="l" defTabSz="192881" rtl="0" eaLnBrk="1" latinLnBrk="0" hangingPunct="1">
              <a:spcBef>
                <a:spcPct val="20000"/>
              </a:spcBef>
              <a:buFont typeface="Arial"/>
              <a:buChar char="•"/>
              <a:defRPr sz="844" kern="1200">
                <a:solidFill>
                  <a:schemeClr val="tx1"/>
                </a:solidFill>
                <a:latin typeface="+mn-lt"/>
                <a:ea typeface="+mn-ea"/>
                <a:cs typeface="+mn-cs"/>
              </a:defRPr>
            </a:lvl9pPr>
          </a:lstStyle>
          <a:p>
            <a:pPr>
              <a:buNone/>
            </a:pPr>
            <a:r>
              <a:rPr lang="en-US" sz="2400" dirty="0">
                <a:solidFill>
                  <a:schemeClr val="tx1"/>
                </a:solidFill>
                <a:highlight>
                  <a:srgbClr val="FFFF00"/>
                </a:highlight>
                <a:latin typeface="+mj-lt"/>
              </a:rPr>
              <a:t>			</a:t>
            </a:r>
          </a:p>
          <a:p>
            <a:pPr marL="183023" indent="-171450">
              <a:buFont typeface="Arial" panose="020B0604020202020204" pitchFamily="34" charset="0"/>
              <a:buChar char="•"/>
            </a:pPr>
            <a:endParaRPr lang="en-US" sz="2400" dirty="0">
              <a:solidFill>
                <a:schemeClr val="tx1"/>
              </a:solidFill>
              <a:latin typeface="+mj-lt"/>
            </a:endParaRPr>
          </a:p>
          <a:p>
            <a:pPr marL="183023" indent="-171450">
              <a:buFont typeface="Arial" panose="020B0604020202020204" pitchFamily="34" charset="0"/>
              <a:buChar char="•"/>
            </a:pPr>
            <a:endParaRPr lang="en-US" sz="2400" dirty="0">
              <a:solidFill>
                <a:schemeClr val="tx1"/>
              </a:solidFill>
              <a:latin typeface="+mj-lt"/>
            </a:endParaRPr>
          </a:p>
          <a:p>
            <a:pPr marL="183023" indent="-171450">
              <a:buFont typeface="Arial" panose="020B0604020202020204" pitchFamily="34" charset="0"/>
              <a:buChar char="•"/>
            </a:pPr>
            <a:endParaRPr lang="en-US" sz="2400" dirty="0">
              <a:solidFill>
                <a:schemeClr val="tx1"/>
              </a:solidFill>
              <a:latin typeface="+mj-lt"/>
            </a:endParaRPr>
          </a:p>
          <a:p>
            <a:pPr marL="183023" indent="-171450">
              <a:buFont typeface="Arial" panose="020B0604020202020204" pitchFamily="34" charset="0"/>
              <a:buChar char="•"/>
            </a:pPr>
            <a:endParaRPr lang="en-US" sz="2400" dirty="0">
              <a:solidFill>
                <a:schemeClr val="tx1"/>
              </a:solidFill>
              <a:latin typeface="+mj-lt"/>
            </a:endParaRPr>
          </a:p>
          <a:p>
            <a:pPr marL="183023" indent="-171450">
              <a:buFont typeface="Arial" panose="020B0604020202020204" pitchFamily="34" charset="0"/>
              <a:buChar char="•"/>
            </a:pPr>
            <a:endParaRPr lang="en-US" sz="2400" dirty="0">
              <a:solidFill>
                <a:schemeClr val="tx1"/>
              </a:solidFill>
              <a:latin typeface="+mj-lt"/>
            </a:endParaRPr>
          </a:p>
          <a:p>
            <a:pPr lvl="5" indent="0">
              <a:buNone/>
            </a:pPr>
            <a:endParaRPr lang="en-US" sz="1920" dirty="0">
              <a:solidFill>
                <a:schemeClr val="tx1"/>
              </a:solidFill>
              <a:latin typeface="+mj-lt"/>
            </a:endParaRPr>
          </a:p>
        </p:txBody>
      </p:sp>
      <p:sp>
        <p:nvSpPr>
          <p:cNvPr id="5" name="TextBox 4">
            <a:extLst>
              <a:ext uri="{FF2B5EF4-FFF2-40B4-BE49-F238E27FC236}">
                <a16:creationId xmlns:a16="http://schemas.microsoft.com/office/drawing/2014/main" id="{64A17351-952C-D7F6-96DD-D7613A683105}"/>
              </a:ext>
            </a:extLst>
          </p:cNvPr>
          <p:cNvSpPr txBox="1"/>
          <p:nvPr/>
        </p:nvSpPr>
        <p:spPr>
          <a:xfrm>
            <a:off x="152400" y="914400"/>
            <a:ext cx="9144000" cy="8489696"/>
          </a:xfrm>
          <a:prstGeom prst="rect">
            <a:avLst/>
          </a:prstGeom>
          <a:noFill/>
        </p:spPr>
        <p:txBody>
          <a:bodyPr wrap="square">
            <a:spAutoFit/>
          </a:bodyPr>
          <a:lstStyle/>
          <a:p>
            <a:pPr marL="11573"/>
            <a:r>
              <a:rPr lang="en-US" sz="2400" b="1" dirty="0">
                <a:solidFill>
                  <a:schemeClr val="tx1"/>
                </a:solidFill>
                <a:latin typeface="+mn-lt"/>
              </a:rPr>
              <a:t>Population: Sampled f</a:t>
            </a:r>
            <a:r>
              <a:rPr lang="en-US" sz="2400" b="1" dirty="0">
                <a:latin typeface="+mn-lt"/>
                <a:cs typeface="Arial" panose="020B0604020202020204" pitchFamily="34" charset="0"/>
              </a:rPr>
              <a:t>rom VA EMR: </a:t>
            </a:r>
          </a:p>
          <a:p>
            <a:pPr marL="11573"/>
            <a:r>
              <a:rPr lang="en-US" sz="2400" b="1" dirty="0">
                <a:latin typeface="+mn-lt"/>
                <a:cs typeface="Arial" panose="020B0604020202020204" pitchFamily="34" charset="0"/>
              </a:rPr>
              <a:t>	- </a:t>
            </a:r>
            <a:r>
              <a:rPr lang="en-US" sz="2400" dirty="0">
                <a:latin typeface="+mn-lt"/>
                <a:cs typeface="Arial" panose="020B0604020202020204" pitchFamily="34" charset="0"/>
              </a:rPr>
              <a:t>invited 15,608 Veterans at 18 VA medical centers in Whole     </a:t>
            </a:r>
          </a:p>
          <a:p>
            <a:pPr marL="11573"/>
            <a:r>
              <a:rPr lang="en-US" sz="2400" dirty="0">
                <a:latin typeface="+mn-lt"/>
                <a:cs typeface="Arial" panose="020B0604020202020204" pitchFamily="34" charset="0"/>
              </a:rPr>
              <a:t>                Health Flagship program </a:t>
            </a:r>
          </a:p>
          <a:p>
            <a:pPr marL="11573"/>
            <a:r>
              <a:rPr lang="en-US" sz="2400" dirty="0">
                <a:latin typeface="+mn-lt"/>
                <a:cs typeface="Arial" panose="020B0604020202020204" pitchFamily="34" charset="0"/>
              </a:rPr>
              <a:t>	- w moderate-to-severe chronic musculoskeletal pain </a:t>
            </a:r>
          </a:p>
          <a:p>
            <a:pPr marL="11573"/>
            <a:r>
              <a:rPr lang="en-US" sz="2400" dirty="0">
                <a:latin typeface="+mn-lt"/>
                <a:cs typeface="Arial" panose="020B0604020202020204" pitchFamily="34" charset="0"/>
              </a:rPr>
              <a:t>	- who initiated any: </a:t>
            </a:r>
            <a:r>
              <a:rPr lang="en-US" sz="2400" dirty="0">
                <a:effectLst/>
                <a:latin typeface="+mn-lt"/>
                <a:ea typeface="Calibri" panose="020F0502020204030204" pitchFamily="34" charset="0"/>
                <a:cs typeface="Calibri" panose="020F0502020204030204" pitchFamily="34" charset="0"/>
              </a:rPr>
              <a:t>chiropractic care, acupuncture, massage, </a:t>
            </a:r>
          </a:p>
          <a:p>
            <a:pPr marL="11573">
              <a:spcBef>
                <a:spcPts val="0"/>
              </a:spcBef>
              <a:spcAft>
                <a:spcPts val="1200"/>
              </a:spcAft>
            </a:pPr>
            <a:r>
              <a:rPr lang="en-US" sz="2400" dirty="0">
                <a:latin typeface="+mn-lt"/>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yoga, meditation/mindfulness, Tai-Chi/Qigong </a:t>
            </a:r>
            <a:endParaRPr lang="en-US" sz="2400" b="1" dirty="0">
              <a:effectLst/>
              <a:latin typeface="+mn-lt"/>
              <a:ea typeface="Calibri" panose="020F0502020204030204" pitchFamily="34" charset="0"/>
              <a:cs typeface="Calibri" panose="020F0502020204030204" pitchFamily="34" charset="0"/>
            </a:endParaRPr>
          </a:p>
          <a:p>
            <a:pPr marL="11573">
              <a:spcAft>
                <a:spcPts val="1200"/>
              </a:spcAft>
            </a:pPr>
            <a:r>
              <a:rPr lang="en-US" sz="2400" b="1" dirty="0">
                <a:latin typeface="+mn-lt"/>
              </a:rPr>
              <a:t>Topics: </a:t>
            </a:r>
            <a:r>
              <a:rPr lang="en-US" sz="2400" dirty="0">
                <a:solidFill>
                  <a:schemeClr val="tx1"/>
                </a:solidFill>
                <a:latin typeface="+mn-lt"/>
              </a:rPr>
              <a:t>CIH therapy use and outcomes </a:t>
            </a:r>
          </a:p>
          <a:p>
            <a:pPr marL="11573"/>
            <a:r>
              <a:rPr lang="en-US" sz="2400" b="1" dirty="0">
                <a:latin typeface="+mn-lt"/>
              </a:rPr>
              <a:t>RR: </a:t>
            </a:r>
            <a:r>
              <a:rPr lang="en-US" sz="2400" dirty="0">
                <a:latin typeface="+mn-lt"/>
              </a:rPr>
              <a:t>	- </a:t>
            </a:r>
            <a:r>
              <a:rPr lang="en-US" sz="2400" b="0" dirty="0">
                <a:solidFill>
                  <a:schemeClr val="tx1"/>
                </a:solidFill>
                <a:latin typeface="+mn-lt"/>
              </a:rPr>
              <a:t>Baseline </a:t>
            </a:r>
            <a:r>
              <a:rPr lang="en-US" sz="2400" b="0" dirty="0" err="1">
                <a:solidFill>
                  <a:schemeClr val="tx1"/>
                </a:solidFill>
                <a:latin typeface="+mn-lt"/>
              </a:rPr>
              <a:t>svy</a:t>
            </a:r>
            <a:r>
              <a:rPr lang="en-US" sz="2400" b="0" dirty="0">
                <a:solidFill>
                  <a:schemeClr val="tx1"/>
                </a:solidFill>
                <a:latin typeface="+mn-lt"/>
              </a:rPr>
              <a:t> RR = 24% of 15k invited</a:t>
            </a:r>
          </a:p>
          <a:p>
            <a:pPr marL="11573">
              <a:spcAft>
                <a:spcPts val="1200"/>
              </a:spcAft>
            </a:pPr>
            <a:r>
              <a:rPr lang="en-US" sz="2400" dirty="0">
                <a:latin typeface="+mn-lt"/>
              </a:rPr>
              <a:t>              - </a:t>
            </a:r>
            <a:r>
              <a:rPr lang="en-US" sz="2400" b="0" dirty="0">
                <a:solidFill>
                  <a:schemeClr val="tx1"/>
                </a:solidFill>
                <a:latin typeface="+mn-lt"/>
              </a:rPr>
              <a:t>6-month </a:t>
            </a:r>
            <a:r>
              <a:rPr lang="en-US" sz="2400" b="0" dirty="0" err="1">
                <a:solidFill>
                  <a:schemeClr val="tx1"/>
                </a:solidFill>
                <a:latin typeface="+mn-lt"/>
              </a:rPr>
              <a:t>svy</a:t>
            </a:r>
            <a:r>
              <a:rPr lang="en-US" sz="2400" b="0" dirty="0">
                <a:solidFill>
                  <a:schemeClr val="tx1"/>
                </a:solidFill>
                <a:latin typeface="+mn-lt"/>
              </a:rPr>
              <a:t> RR = 58% of</a:t>
            </a:r>
            <a:r>
              <a:rPr lang="en-US" sz="2400" dirty="0">
                <a:latin typeface="+mn-lt"/>
              </a:rPr>
              <a:t> </a:t>
            </a:r>
            <a:r>
              <a:rPr lang="en-US" sz="2400" u="sng" dirty="0">
                <a:latin typeface="+mn-lt"/>
              </a:rPr>
              <a:t>6,453</a:t>
            </a:r>
            <a:r>
              <a:rPr lang="en-US" sz="2400" dirty="0">
                <a:latin typeface="+mn-lt"/>
              </a:rPr>
              <a:t> </a:t>
            </a:r>
            <a:r>
              <a:rPr lang="en-US" sz="2400" b="0" dirty="0">
                <a:solidFill>
                  <a:schemeClr val="tx1"/>
                </a:solidFill>
                <a:latin typeface="+mn-lt"/>
              </a:rPr>
              <a:t>baseline responders</a:t>
            </a:r>
          </a:p>
          <a:p>
            <a:pPr marL="11573">
              <a:spcAft>
                <a:spcPts val="1200"/>
              </a:spcAft>
            </a:pPr>
            <a:r>
              <a:rPr lang="en-US" sz="2400" b="1" dirty="0">
                <a:solidFill>
                  <a:schemeClr val="tx1"/>
                </a:solidFill>
                <a:latin typeface="+mn-lt"/>
              </a:rPr>
              <a:t>2021-2023, 4 time points: </a:t>
            </a:r>
            <a:r>
              <a:rPr lang="en-US" sz="2400" b="0" dirty="0">
                <a:solidFill>
                  <a:schemeClr val="tx1"/>
                </a:solidFill>
                <a:latin typeface="+mn-lt"/>
              </a:rPr>
              <a:t>baseline, 1-mo, 3-mo, 6-mo, </a:t>
            </a:r>
          </a:p>
          <a:p>
            <a:pPr marL="11573"/>
            <a:r>
              <a:rPr lang="en-US" sz="2400" b="1" dirty="0">
                <a:latin typeface="+mn-lt"/>
              </a:rPr>
              <a:t>Supplemented with </a:t>
            </a:r>
            <a:r>
              <a:rPr lang="en-US" sz="2400" b="1" dirty="0">
                <a:solidFill>
                  <a:schemeClr val="tx1"/>
                </a:solidFill>
                <a:latin typeface="+mn-lt"/>
              </a:rPr>
              <a:t>VA EMR: </a:t>
            </a:r>
            <a:r>
              <a:rPr lang="en-US" sz="2400" b="0" dirty="0">
                <a:solidFill>
                  <a:schemeClr val="tx1"/>
                </a:solidFill>
                <a:latin typeface="+mn-lt"/>
              </a:rPr>
              <a:t>CIH therapy use, covariates</a:t>
            </a:r>
          </a:p>
          <a:p>
            <a:pPr marL="11573"/>
            <a:r>
              <a:rPr lang="en-US" sz="2000" b="0" dirty="0">
                <a:solidFill>
                  <a:schemeClr val="tx1"/>
                </a:solidFill>
                <a:latin typeface="+mn-lt"/>
              </a:rPr>
              <a:t>Taylor SL, Elwy AR, Bokhour BG et al. Exploring Measuring Patient-Reported Use and Outcomes from Complementary and Integrative Health Therapies: Development of the CIH Therapy Patient Experience Survey. Global Advances. 2024 Apr 6</a:t>
            </a:r>
          </a:p>
          <a:p>
            <a:pPr marL="11573"/>
            <a:r>
              <a:rPr lang="en-US" sz="2400" b="0" dirty="0">
                <a:solidFill>
                  <a:schemeClr val="tx1"/>
                </a:solidFill>
                <a:latin typeface="+mn-lt"/>
              </a:rPr>
              <a:t> </a:t>
            </a:r>
          </a:p>
          <a:p>
            <a:pPr marL="11573"/>
            <a:endParaRPr lang="en-US" sz="2200" b="0" dirty="0">
              <a:solidFill>
                <a:schemeClr val="tx1"/>
              </a:solidFill>
              <a:latin typeface="+mn-lt"/>
            </a:endParaRPr>
          </a:p>
          <a:p>
            <a:pPr marL="11573"/>
            <a:endParaRPr lang="en-US" sz="2200" dirty="0">
              <a:latin typeface="+mn-lt"/>
            </a:endParaRPr>
          </a:p>
          <a:p>
            <a:pPr marL="11573"/>
            <a:endParaRPr lang="en-US" sz="2200" b="0" dirty="0">
              <a:solidFill>
                <a:schemeClr val="tx1"/>
              </a:solidFill>
              <a:latin typeface="+mn-lt"/>
            </a:endParaRPr>
          </a:p>
          <a:p>
            <a:pPr marL="468773" indent="-457200">
              <a:buAutoNum type="arabicParenR"/>
            </a:pPr>
            <a:endParaRPr lang="en-US" sz="2200" dirty="0">
              <a:latin typeface="+mn-lt"/>
            </a:endParaRPr>
          </a:p>
          <a:p>
            <a:pPr marL="342900" marR="0" indent="-342900">
              <a:lnSpc>
                <a:spcPct val="107000"/>
              </a:lnSpc>
              <a:spcBef>
                <a:spcPts val="0"/>
              </a:spcBef>
              <a:spcAft>
                <a:spcPts val="0"/>
              </a:spcAft>
              <a:buFont typeface="Arial" panose="020B0604020202020204" pitchFamily="34" charset="0"/>
              <a:buChar char="•"/>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468773" indent="-457200">
              <a:buAutoNum type="arabicParenR"/>
            </a:pPr>
            <a:endParaRPr lang="en-US" sz="2400" b="0" dirty="0">
              <a:solidFill>
                <a:schemeClr val="tx1"/>
              </a:solidFill>
              <a:latin typeface="+mj-lt"/>
            </a:endParaRPr>
          </a:p>
        </p:txBody>
      </p:sp>
    </p:spTree>
    <p:extLst>
      <p:ext uri="{BB962C8B-B14F-4D97-AF65-F5344CB8AC3E}">
        <p14:creationId xmlns:p14="http://schemas.microsoft.com/office/powerpoint/2010/main" val="3945090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7653-433A-4E2D-8DED-445EAEBB7A08}"/>
              </a:ext>
            </a:extLst>
          </p:cNvPr>
          <p:cNvSpPr>
            <a:spLocks noGrp="1"/>
          </p:cNvSpPr>
          <p:nvPr>
            <p:ph type="title"/>
          </p:nvPr>
        </p:nvSpPr>
        <p:spPr/>
        <p:txBody>
          <a:bodyPr/>
          <a:lstStyle/>
          <a:p>
            <a:pPr algn="ctr"/>
            <a:r>
              <a:rPr lang="en-US" sz="3200" b="1" cap="none" dirty="0">
                <a:latin typeface="+mj-lt"/>
              </a:rPr>
              <a:t>Limitations</a:t>
            </a:r>
          </a:p>
        </p:txBody>
      </p:sp>
      <p:sp>
        <p:nvSpPr>
          <p:cNvPr id="3" name="Content Placeholder 2">
            <a:extLst>
              <a:ext uri="{FF2B5EF4-FFF2-40B4-BE49-F238E27FC236}">
                <a16:creationId xmlns:a16="http://schemas.microsoft.com/office/drawing/2014/main" id="{E9D3ECE8-FD5E-DC38-0B53-BB69132E0AF7}"/>
              </a:ext>
            </a:extLst>
          </p:cNvPr>
          <p:cNvSpPr>
            <a:spLocks noGrp="1"/>
          </p:cNvSpPr>
          <p:nvPr/>
        </p:nvSpPr>
        <p:spPr>
          <a:xfrm>
            <a:off x="595312" y="1600200"/>
            <a:ext cx="8486775" cy="4551709"/>
          </a:xfrm>
          <a:prstGeom prst="rect">
            <a:avLst/>
          </a:prstGeom>
          <a:ln>
            <a:solidFill>
              <a:schemeClr val="bg1"/>
            </a:solidFill>
          </a:ln>
        </p:spPr>
        <p:txBody>
          <a:bodyPr/>
          <a:lstStyle>
            <a:lvl1pPr marL="11573" indent="0" algn="l" defTabSz="192881" rtl="0" eaLnBrk="1" latinLnBrk="0" hangingPunct="1">
              <a:spcBef>
                <a:spcPct val="20000"/>
              </a:spcBef>
              <a:buFont typeface="+mj-lt"/>
              <a:buAutoNum type="romanUcPeriod"/>
              <a:defRPr sz="760" b="0" kern="1200">
                <a:solidFill>
                  <a:schemeClr val="bg1">
                    <a:lumMod val="50000"/>
                  </a:schemeClr>
                </a:solidFill>
                <a:latin typeface="Georgia"/>
                <a:ea typeface="+mn-ea"/>
                <a:cs typeface="Georgia"/>
              </a:defRPr>
            </a:lvl1pPr>
            <a:lvl2pPr marL="127302" indent="0" algn="l" defTabSz="192881" rtl="0" eaLnBrk="1" latinLnBrk="0" hangingPunct="1">
              <a:spcBef>
                <a:spcPct val="20000"/>
              </a:spcBef>
              <a:buFont typeface="+mj-lt"/>
              <a:buAutoNum type="alphaUcPeriod"/>
              <a:defRPr sz="675" b="1" i="0" kern="1200">
                <a:solidFill>
                  <a:schemeClr val="bg1">
                    <a:lumMod val="50000"/>
                  </a:schemeClr>
                </a:solidFill>
                <a:latin typeface="Georgia"/>
                <a:ea typeface="+mn-ea"/>
                <a:cs typeface="Georgia"/>
              </a:defRPr>
            </a:lvl2pPr>
            <a:lvl3pPr marL="262319" indent="0" algn="l" defTabSz="192881" rtl="0" eaLnBrk="1" latinLnBrk="0" hangingPunct="1">
              <a:spcBef>
                <a:spcPct val="20000"/>
              </a:spcBef>
              <a:buFont typeface="+mj-lt"/>
              <a:buAutoNum type="arabicPeriod"/>
              <a:defRPr sz="675" kern="1200">
                <a:solidFill>
                  <a:schemeClr val="bg1">
                    <a:lumMod val="50000"/>
                  </a:schemeClr>
                </a:solidFill>
                <a:latin typeface="Georgia"/>
                <a:ea typeface="+mn-ea"/>
                <a:cs typeface="Georgia"/>
              </a:defRPr>
            </a:lvl3pPr>
            <a:lvl4pPr marL="366475" indent="0" algn="l" defTabSz="192881" rtl="0" eaLnBrk="1" latinLnBrk="0" hangingPunct="1">
              <a:spcBef>
                <a:spcPct val="20000"/>
              </a:spcBef>
              <a:buFont typeface="+mj-lt"/>
              <a:buAutoNum type="alphaLcParenR"/>
              <a:defRPr sz="675" kern="1200">
                <a:solidFill>
                  <a:schemeClr val="bg1">
                    <a:lumMod val="50000"/>
                  </a:schemeClr>
                </a:solidFill>
                <a:latin typeface="Georgia"/>
                <a:ea typeface="+mn-ea"/>
                <a:cs typeface="Georgia"/>
              </a:defRPr>
            </a:lvl4pPr>
            <a:lvl5pPr marL="482204" indent="0" algn="l" defTabSz="192881" rtl="0" eaLnBrk="1" latinLnBrk="0" hangingPunct="1">
              <a:spcBef>
                <a:spcPct val="20000"/>
              </a:spcBef>
              <a:buFont typeface="Arial"/>
              <a:buChar char="•"/>
              <a:defRPr sz="675" kern="1200">
                <a:solidFill>
                  <a:schemeClr val="bg1">
                    <a:lumMod val="50000"/>
                  </a:schemeClr>
                </a:solidFill>
                <a:latin typeface="Georgia"/>
                <a:ea typeface="+mn-ea"/>
                <a:cs typeface="Georgia"/>
              </a:defRPr>
            </a:lvl5pPr>
            <a:lvl6pPr marL="1060847" indent="-96441" algn="l" defTabSz="192881" rtl="0" eaLnBrk="1" latinLnBrk="0" hangingPunct="1">
              <a:spcBef>
                <a:spcPct val="20000"/>
              </a:spcBef>
              <a:buFont typeface="Arial"/>
              <a:buChar char="•"/>
              <a:defRPr sz="844" kern="1200">
                <a:solidFill>
                  <a:schemeClr val="tx1"/>
                </a:solidFill>
                <a:latin typeface="+mn-lt"/>
                <a:ea typeface="+mn-ea"/>
                <a:cs typeface="+mn-cs"/>
              </a:defRPr>
            </a:lvl6pPr>
            <a:lvl7pPr marL="1253729" indent="-96441" algn="l" defTabSz="192881" rtl="0" eaLnBrk="1" latinLnBrk="0" hangingPunct="1">
              <a:spcBef>
                <a:spcPct val="20000"/>
              </a:spcBef>
              <a:buFont typeface="Arial"/>
              <a:buChar char="•"/>
              <a:defRPr sz="844" kern="1200">
                <a:solidFill>
                  <a:schemeClr val="tx1"/>
                </a:solidFill>
                <a:latin typeface="+mn-lt"/>
                <a:ea typeface="+mn-ea"/>
                <a:cs typeface="+mn-cs"/>
              </a:defRPr>
            </a:lvl7pPr>
            <a:lvl8pPr marL="1446610" indent="-96441" algn="l" defTabSz="192881" rtl="0" eaLnBrk="1" latinLnBrk="0" hangingPunct="1">
              <a:spcBef>
                <a:spcPct val="20000"/>
              </a:spcBef>
              <a:buFont typeface="Arial"/>
              <a:buChar char="•"/>
              <a:defRPr sz="844" kern="1200">
                <a:solidFill>
                  <a:schemeClr val="tx1"/>
                </a:solidFill>
                <a:latin typeface="+mn-lt"/>
                <a:ea typeface="+mn-ea"/>
                <a:cs typeface="+mn-cs"/>
              </a:defRPr>
            </a:lvl8pPr>
            <a:lvl9pPr marL="1639491" indent="-96441" algn="l" defTabSz="192881" rtl="0" eaLnBrk="1" latinLnBrk="0" hangingPunct="1">
              <a:spcBef>
                <a:spcPct val="20000"/>
              </a:spcBef>
              <a:buFont typeface="Arial"/>
              <a:buChar char="•"/>
              <a:defRPr sz="844" kern="1200">
                <a:solidFill>
                  <a:schemeClr val="tx1"/>
                </a:solidFill>
                <a:latin typeface="+mn-lt"/>
                <a:ea typeface="+mn-ea"/>
                <a:cs typeface="+mn-cs"/>
              </a:defRPr>
            </a:lvl9pPr>
          </a:lstStyle>
          <a:p>
            <a:pPr marL="183023" indent="-171450">
              <a:buFont typeface="Arial" panose="020B0604020202020204" pitchFamily="34" charset="0"/>
              <a:buChar char="•"/>
            </a:pPr>
            <a:r>
              <a:rPr lang="en-US" sz="2400" dirty="0">
                <a:solidFill>
                  <a:schemeClr val="tx1"/>
                </a:solidFill>
                <a:latin typeface="+mn-lt"/>
              </a:rPr>
              <a:t>This is a quasi-experimental study, so we can’t make statements about causality.</a:t>
            </a:r>
          </a:p>
          <a:p>
            <a:pPr marL="183023" indent="-171450">
              <a:buFont typeface="Arial" panose="020B0604020202020204" pitchFamily="34" charset="0"/>
              <a:buChar char="•"/>
            </a:pPr>
            <a:r>
              <a:rPr lang="en-US" sz="2400" dirty="0">
                <a:solidFill>
                  <a:schemeClr val="tx1"/>
                </a:solidFill>
                <a:latin typeface="+mn-lt"/>
              </a:rPr>
              <a:t>Survey non-response may reduce precision and bias the estimates and predictions.</a:t>
            </a:r>
          </a:p>
          <a:p>
            <a:pPr marL="183023" indent="-171450">
              <a:buFont typeface="Arial" panose="020B0604020202020204" pitchFamily="34" charset="0"/>
              <a:buChar char="•"/>
            </a:pPr>
            <a:r>
              <a:rPr lang="en-US" sz="2400" dirty="0">
                <a:solidFill>
                  <a:schemeClr val="tx1"/>
                </a:solidFill>
                <a:latin typeface="+mn-lt"/>
              </a:rPr>
              <a:t>People generally used either few meditation sessions over 6-month period, or too few people used high amounts.</a:t>
            </a:r>
          </a:p>
          <a:p>
            <a:pPr marL="183023" indent="-171450">
              <a:buFont typeface="Arial" panose="020B0604020202020204" pitchFamily="34" charset="0"/>
              <a:buChar char="•"/>
            </a:pPr>
            <a:endParaRPr lang="en-US" sz="2000" dirty="0">
              <a:solidFill>
                <a:schemeClr val="tx1"/>
              </a:solidFill>
              <a:latin typeface="+mj-lt"/>
            </a:endParaRPr>
          </a:p>
          <a:p>
            <a:pPr>
              <a:buNone/>
            </a:pPr>
            <a:endParaRPr lang="en-US" sz="1920" dirty="0">
              <a:latin typeface="+mj-lt"/>
            </a:endParaRPr>
          </a:p>
          <a:p>
            <a:pPr marL="1810941" lvl="8" indent="-171450">
              <a:buFont typeface="Arial" panose="020B0604020202020204" pitchFamily="34" charset="0"/>
              <a:buChar char="•"/>
            </a:pPr>
            <a:endParaRPr lang="en-US" sz="1920" dirty="0">
              <a:solidFill>
                <a:schemeClr val="tx1"/>
              </a:solidFill>
              <a:latin typeface="+mj-lt"/>
            </a:endParaRPr>
          </a:p>
          <a:p>
            <a:pPr marL="1828800" lvl="8" indent="-115888">
              <a:buFont typeface="Arial" panose="020B0604020202020204" pitchFamily="34" charset="0"/>
              <a:buChar char="•"/>
            </a:pPr>
            <a:endParaRPr lang="en-US" sz="1920" dirty="0">
              <a:solidFill>
                <a:schemeClr val="tx1"/>
              </a:solidFill>
              <a:latin typeface="+mj-lt"/>
            </a:endParaRPr>
          </a:p>
          <a:p>
            <a:pPr marL="1712912" lvl="8" indent="0">
              <a:buNone/>
            </a:pPr>
            <a:endParaRPr lang="en-US" sz="1920" dirty="0">
              <a:solidFill>
                <a:schemeClr val="tx1"/>
              </a:solidFill>
              <a:latin typeface="+mj-lt"/>
            </a:endParaRPr>
          </a:p>
          <a:p>
            <a:pPr marL="1618060" lvl="7" indent="-171450">
              <a:buFont typeface="Arial" panose="020B0604020202020204" pitchFamily="34" charset="0"/>
              <a:buChar char="•"/>
            </a:pPr>
            <a:endParaRPr lang="en-US" sz="1920" dirty="0">
              <a:solidFill>
                <a:schemeClr val="tx1"/>
              </a:solidFill>
              <a:latin typeface="+mj-lt"/>
            </a:endParaRPr>
          </a:p>
          <a:p>
            <a:pPr>
              <a:buNone/>
            </a:pPr>
            <a:endParaRPr lang="en-US" sz="2000" dirty="0">
              <a:solidFill>
                <a:schemeClr val="tx1"/>
              </a:solidFill>
              <a:latin typeface="+mj-lt"/>
            </a:endParaRPr>
          </a:p>
        </p:txBody>
      </p:sp>
    </p:spTree>
    <p:extLst>
      <p:ext uri="{BB962C8B-B14F-4D97-AF65-F5344CB8AC3E}">
        <p14:creationId xmlns:p14="http://schemas.microsoft.com/office/powerpoint/2010/main" val="27158704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7653-433A-4E2D-8DED-445EAEBB7A08}"/>
              </a:ext>
            </a:extLst>
          </p:cNvPr>
          <p:cNvSpPr>
            <a:spLocks noGrp="1"/>
          </p:cNvSpPr>
          <p:nvPr>
            <p:ph type="title"/>
          </p:nvPr>
        </p:nvSpPr>
        <p:spPr/>
        <p:txBody>
          <a:bodyPr/>
          <a:lstStyle/>
          <a:p>
            <a:pPr algn="ctr"/>
            <a:r>
              <a:rPr lang="en-US" sz="3200" b="1" cap="none" dirty="0">
                <a:latin typeface="+mj-lt"/>
              </a:rPr>
              <a:t>Summary </a:t>
            </a:r>
          </a:p>
        </p:txBody>
      </p:sp>
      <p:sp>
        <p:nvSpPr>
          <p:cNvPr id="3" name="Content Placeholder 2">
            <a:extLst>
              <a:ext uri="{FF2B5EF4-FFF2-40B4-BE49-F238E27FC236}">
                <a16:creationId xmlns:a16="http://schemas.microsoft.com/office/drawing/2014/main" id="{E9D3ECE8-FD5E-DC38-0B53-BB69132E0AF7}"/>
              </a:ext>
            </a:extLst>
          </p:cNvPr>
          <p:cNvSpPr>
            <a:spLocks noGrp="1"/>
          </p:cNvSpPr>
          <p:nvPr/>
        </p:nvSpPr>
        <p:spPr>
          <a:xfrm>
            <a:off x="381000" y="1153145"/>
            <a:ext cx="7981950" cy="4551709"/>
          </a:xfrm>
          <a:prstGeom prst="rect">
            <a:avLst/>
          </a:prstGeom>
          <a:ln>
            <a:solidFill>
              <a:schemeClr val="bg1"/>
            </a:solidFill>
          </a:ln>
        </p:spPr>
        <p:txBody>
          <a:bodyPr/>
          <a:lstStyle>
            <a:lvl1pPr marL="11573" indent="0" algn="l" defTabSz="192881" rtl="0" eaLnBrk="1" latinLnBrk="0" hangingPunct="1">
              <a:spcBef>
                <a:spcPct val="20000"/>
              </a:spcBef>
              <a:buFont typeface="+mj-lt"/>
              <a:buAutoNum type="romanUcPeriod"/>
              <a:defRPr sz="760" b="0" kern="1200">
                <a:solidFill>
                  <a:schemeClr val="bg1">
                    <a:lumMod val="50000"/>
                  </a:schemeClr>
                </a:solidFill>
                <a:latin typeface="Georgia"/>
                <a:ea typeface="+mn-ea"/>
                <a:cs typeface="Georgia"/>
              </a:defRPr>
            </a:lvl1pPr>
            <a:lvl2pPr marL="127302" indent="0" algn="l" defTabSz="192881" rtl="0" eaLnBrk="1" latinLnBrk="0" hangingPunct="1">
              <a:spcBef>
                <a:spcPct val="20000"/>
              </a:spcBef>
              <a:buFont typeface="+mj-lt"/>
              <a:buAutoNum type="alphaUcPeriod"/>
              <a:defRPr sz="675" b="1" i="0" kern="1200">
                <a:solidFill>
                  <a:schemeClr val="bg1">
                    <a:lumMod val="50000"/>
                  </a:schemeClr>
                </a:solidFill>
                <a:latin typeface="Georgia"/>
                <a:ea typeface="+mn-ea"/>
                <a:cs typeface="Georgia"/>
              </a:defRPr>
            </a:lvl2pPr>
            <a:lvl3pPr marL="262319" indent="0" algn="l" defTabSz="192881" rtl="0" eaLnBrk="1" latinLnBrk="0" hangingPunct="1">
              <a:spcBef>
                <a:spcPct val="20000"/>
              </a:spcBef>
              <a:buFont typeface="+mj-lt"/>
              <a:buAutoNum type="arabicPeriod"/>
              <a:defRPr sz="675" kern="1200">
                <a:solidFill>
                  <a:schemeClr val="bg1">
                    <a:lumMod val="50000"/>
                  </a:schemeClr>
                </a:solidFill>
                <a:latin typeface="Georgia"/>
                <a:ea typeface="+mn-ea"/>
                <a:cs typeface="Georgia"/>
              </a:defRPr>
            </a:lvl3pPr>
            <a:lvl4pPr marL="366475" indent="0" algn="l" defTabSz="192881" rtl="0" eaLnBrk="1" latinLnBrk="0" hangingPunct="1">
              <a:spcBef>
                <a:spcPct val="20000"/>
              </a:spcBef>
              <a:buFont typeface="+mj-lt"/>
              <a:buAutoNum type="alphaLcParenR"/>
              <a:defRPr sz="675" kern="1200">
                <a:solidFill>
                  <a:schemeClr val="bg1">
                    <a:lumMod val="50000"/>
                  </a:schemeClr>
                </a:solidFill>
                <a:latin typeface="Georgia"/>
                <a:ea typeface="+mn-ea"/>
                <a:cs typeface="Georgia"/>
              </a:defRPr>
            </a:lvl4pPr>
            <a:lvl5pPr marL="482204" indent="0" algn="l" defTabSz="192881" rtl="0" eaLnBrk="1" latinLnBrk="0" hangingPunct="1">
              <a:spcBef>
                <a:spcPct val="20000"/>
              </a:spcBef>
              <a:buFont typeface="Arial"/>
              <a:buChar char="•"/>
              <a:defRPr sz="675" kern="1200">
                <a:solidFill>
                  <a:schemeClr val="bg1">
                    <a:lumMod val="50000"/>
                  </a:schemeClr>
                </a:solidFill>
                <a:latin typeface="Georgia"/>
                <a:ea typeface="+mn-ea"/>
                <a:cs typeface="Georgia"/>
              </a:defRPr>
            </a:lvl5pPr>
            <a:lvl6pPr marL="1060847" indent="-96441" algn="l" defTabSz="192881" rtl="0" eaLnBrk="1" latinLnBrk="0" hangingPunct="1">
              <a:spcBef>
                <a:spcPct val="20000"/>
              </a:spcBef>
              <a:buFont typeface="Arial"/>
              <a:buChar char="•"/>
              <a:defRPr sz="844" kern="1200">
                <a:solidFill>
                  <a:schemeClr val="tx1"/>
                </a:solidFill>
                <a:latin typeface="+mn-lt"/>
                <a:ea typeface="+mn-ea"/>
                <a:cs typeface="+mn-cs"/>
              </a:defRPr>
            </a:lvl6pPr>
            <a:lvl7pPr marL="1253729" indent="-96441" algn="l" defTabSz="192881" rtl="0" eaLnBrk="1" latinLnBrk="0" hangingPunct="1">
              <a:spcBef>
                <a:spcPct val="20000"/>
              </a:spcBef>
              <a:buFont typeface="Arial"/>
              <a:buChar char="•"/>
              <a:defRPr sz="844" kern="1200">
                <a:solidFill>
                  <a:schemeClr val="tx1"/>
                </a:solidFill>
                <a:latin typeface="+mn-lt"/>
                <a:ea typeface="+mn-ea"/>
                <a:cs typeface="+mn-cs"/>
              </a:defRPr>
            </a:lvl7pPr>
            <a:lvl8pPr marL="1446610" indent="-96441" algn="l" defTabSz="192881" rtl="0" eaLnBrk="1" latinLnBrk="0" hangingPunct="1">
              <a:spcBef>
                <a:spcPct val="20000"/>
              </a:spcBef>
              <a:buFont typeface="Arial"/>
              <a:buChar char="•"/>
              <a:defRPr sz="844" kern="1200">
                <a:solidFill>
                  <a:schemeClr val="tx1"/>
                </a:solidFill>
                <a:latin typeface="+mn-lt"/>
                <a:ea typeface="+mn-ea"/>
                <a:cs typeface="+mn-cs"/>
              </a:defRPr>
            </a:lvl8pPr>
            <a:lvl9pPr marL="1639491" indent="-96441" algn="l" defTabSz="192881" rtl="0" eaLnBrk="1" latinLnBrk="0" hangingPunct="1">
              <a:spcBef>
                <a:spcPct val="20000"/>
              </a:spcBef>
              <a:buFont typeface="Arial"/>
              <a:buChar char="•"/>
              <a:defRPr sz="844" kern="1200">
                <a:solidFill>
                  <a:schemeClr val="tx1"/>
                </a:solidFill>
                <a:latin typeface="+mn-lt"/>
                <a:ea typeface="+mn-ea"/>
                <a:cs typeface="+mn-cs"/>
              </a:defRPr>
            </a:lvl9pPr>
          </a:lstStyle>
          <a:p>
            <a:pPr>
              <a:buNone/>
            </a:pPr>
            <a:endParaRPr lang="en-US" sz="2400" dirty="0">
              <a:solidFill>
                <a:schemeClr val="tx1"/>
              </a:solidFill>
            </a:endParaRPr>
          </a:p>
          <a:p>
            <a:pPr marL="354473" indent="-342900">
              <a:spcBef>
                <a:spcPts val="1000"/>
              </a:spcBef>
              <a:buFont typeface="Arial" panose="020B0604020202020204" pitchFamily="34" charset="0"/>
              <a:buChar char="•"/>
            </a:pPr>
            <a:r>
              <a:rPr lang="en-US" sz="2400" dirty="0">
                <a:solidFill>
                  <a:schemeClr val="tx1"/>
                </a:solidFill>
                <a:latin typeface="+mn-lt"/>
              </a:rPr>
              <a:t>Having as little as 14 or 19 yoga sessions over 3 months was assoc. w improvements in </a:t>
            </a:r>
            <a:r>
              <a:rPr lang="en-US" sz="2400" u="sng" dirty="0">
                <a:solidFill>
                  <a:schemeClr val="tx1"/>
                </a:solidFill>
                <a:latin typeface="+mn-lt"/>
              </a:rPr>
              <a:t>pain severity, physical health, mental health.</a:t>
            </a:r>
            <a:r>
              <a:rPr lang="en-US" sz="2400" dirty="0">
                <a:solidFill>
                  <a:schemeClr val="tx1"/>
                </a:solidFill>
                <a:latin typeface="+mn-lt"/>
              </a:rPr>
              <a:t> </a:t>
            </a:r>
          </a:p>
          <a:p>
            <a:pPr marL="354473" indent="-342900">
              <a:spcBef>
                <a:spcPts val="1000"/>
              </a:spcBef>
              <a:buFont typeface="Arial" panose="020B0604020202020204" pitchFamily="34" charset="0"/>
              <a:buChar char="•"/>
            </a:pPr>
            <a:r>
              <a:rPr lang="en-US" sz="2400" dirty="0">
                <a:solidFill>
                  <a:schemeClr val="tx1"/>
                </a:solidFill>
                <a:latin typeface="+mn-lt"/>
              </a:rPr>
              <a:t>The pattern was similar over 6 months, using yoga now was assoc. w improvements in </a:t>
            </a:r>
            <a:r>
              <a:rPr lang="en-US" sz="2400" u="sng" dirty="0">
                <a:solidFill>
                  <a:schemeClr val="tx1"/>
                </a:solidFill>
                <a:latin typeface="+mn-lt"/>
              </a:rPr>
              <a:t>stress and pain interfering with life</a:t>
            </a:r>
            <a:r>
              <a:rPr lang="en-US" sz="2400" dirty="0">
                <a:solidFill>
                  <a:schemeClr val="tx1"/>
                </a:solidFill>
                <a:latin typeface="+mn-lt"/>
              </a:rPr>
              <a:t>. </a:t>
            </a:r>
          </a:p>
          <a:p>
            <a:pPr marL="354473" indent="-342900">
              <a:spcBef>
                <a:spcPts val="1000"/>
              </a:spcBef>
              <a:buFont typeface="Arial" panose="020B0604020202020204" pitchFamily="34" charset="0"/>
              <a:buChar char="•"/>
            </a:pPr>
            <a:r>
              <a:rPr lang="en-US" sz="2400" dirty="0">
                <a:solidFill>
                  <a:schemeClr val="tx1"/>
                </a:solidFill>
                <a:latin typeface="+mn-lt"/>
              </a:rPr>
              <a:t>However, the </a:t>
            </a:r>
            <a:r>
              <a:rPr lang="en-US" sz="2400" u="sng" dirty="0">
                <a:solidFill>
                  <a:schemeClr val="tx1"/>
                </a:solidFill>
                <a:latin typeface="+mn-lt"/>
              </a:rPr>
              <a:t>pattern is odd for fatigue and depression</a:t>
            </a:r>
            <a:r>
              <a:rPr lang="en-US" sz="2400" dirty="0">
                <a:solidFill>
                  <a:schemeClr val="tx1"/>
                </a:solidFill>
                <a:latin typeface="+mn-lt"/>
              </a:rPr>
              <a:t>; using yoga was assoc. w improvements only for those w </a:t>
            </a:r>
            <a:r>
              <a:rPr lang="en-US" sz="2400" u="sng" dirty="0">
                <a:solidFill>
                  <a:schemeClr val="tx1"/>
                </a:solidFill>
                <a:latin typeface="+mn-lt"/>
              </a:rPr>
              <a:t>daily</a:t>
            </a:r>
            <a:r>
              <a:rPr lang="en-US" sz="2400" dirty="0">
                <a:solidFill>
                  <a:schemeClr val="tx1"/>
                </a:solidFill>
                <a:latin typeface="+mn-lt"/>
              </a:rPr>
              <a:t> fatigue or </a:t>
            </a:r>
            <a:r>
              <a:rPr lang="en-US" sz="2400" u="sng" dirty="0">
                <a:solidFill>
                  <a:schemeClr val="tx1"/>
                </a:solidFill>
                <a:latin typeface="+mn-lt"/>
              </a:rPr>
              <a:t>daily</a:t>
            </a:r>
            <a:r>
              <a:rPr lang="en-US" sz="2400" dirty="0">
                <a:solidFill>
                  <a:schemeClr val="tx1"/>
                </a:solidFill>
                <a:latin typeface="+mn-lt"/>
              </a:rPr>
              <a:t> feelings of depression.  It had the opposite relationship for those with feeling fatigue or depression half the days.   </a:t>
            </a:r>
          </a:p>
          <a:p>
            <a:pPr marL="183023" indent="-171450">
              <a:buFont typeface="Arial" panose="020B0604020202020204" pitchFamily="34" charset="0"/>
              <a:buChar char="•"/>
            </a:pPr>
            <a:endParaRPr lang="en-US" sz="2400" dirty="0">
              <a:solidFill>
                <a:schemeClr val="tx1"/>
              </a:solidFill>
              <a:latin typeface="+mj-lt"/>
            </a:endParaRPr>
          </a:p>
          <a:p>
            <a:pPr>
              <a:buNone/>
            </a:pPr>
            <a:endParaRPr lang="en-US" sz="2400" dirty="0">
              <a:latin typeface="+mj-lt"/>
            </a:endParaRPr>
          </a:p>
          <a:p>
            <a:pPr marL="1810941" lvl="8" indent="-171450">
              <a:buFont typeface="Arial" panose="020B0604020202020204" pitchFamily="34" charset="0"/>
              <a:buChar char="•"/>
            </a:pPr>
            <a:endParaRPr lang="en-US" sz="1920" dirty="0">
              <a:solidFill>
                <a:schemeClr val="tx1"/>
              </a:solidFill>
              <a:latin typeface="+mj-lt"/>
            </a:endParaRPr>
          </a:p>
          <a:p>
            <a:pPr marL="1828800" lvl="8" indent="-115888">
              <a:buFont typeface="Arial" panose="020B0604020202020204" pitchFamily="34" charset="0"/>
              <a:buChar char="•"/>
            </a:pPr>
            <a:endParaRPr lang="en-US" sz="1920" dirty="0">
              <a:solidFill>
                <a:schemeClr val="tx1"/>
              </a:solidFill>
              <a:latin typeface="+mj-lt"/>
            </a:endParaRPr>
          </a:p>
          <a:p>
            <a:pPr marL="1712912" lvl="8" indent="0">
              <a:buNone/>
            </a:pPr>
            <a:endParaRPr lang="en-US" sz="1920" dirty="0">
              <a:solidFill>
                <a:schemeClr val="tx1"/>
              </a:solidFill>
              <a:latin typeface="+mj-lt"/>
            </a:endParaRPr>
          </a:p>
          <a:p>
            <a:pPr marL="1618060" lvl="7" indent="-171450">
              <a:buFont typeface="Arial" panose="020B0604020202020204" pitchFamily="34" charset="0"/>
              <a:buChar char="•"/>
            </a:pPr>
            <a:endParaRPr lang="en-US" sz="1920" dirty="0">
              <a:solidFill>
                <a:schemeClr val="tx1"/>
              </a:solidFill>
              <a:latin typeface="+mj-lt"/>
            </a:endParaRPr>
          </a:p>
          <a:p>
            <a:pPr>
              <a:buNone/>
            </a:pPr>
            <a:endParaRPr lang="en-US" sz="2000" dirty="0">
              <a:solidFill>
                <a:schemeClr val="tx1"/>
              </a:solidFill>
              <a:latin typeface="+mj-lt"/>
            </a:endParaRPr>
          </a:p>
        </p:txBody>
      </p:sp>
    </p:spTree>
    <p:extLst>
      <p:ext uri="{BB962C8B-B14F-4D97-AF65-F5344CB8AC3E}">
        <p14:creationId xmlns:p14="http://schemas.microsoft.com/office/powerpoint/2010/main" val="3208394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276C4-746E-F9A1-99E9-015B305A1C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50A963-60A1-3682-FFE4-7E09C51BC536}"/>
              </a:ext>
            </a:extLst>
          </p:cNvPr>
          <p:cNvSpPr>
            <a:spLocks noGrp="1"/>
          </p:cNvSpPr>
          <p:nvPr>
            <p:ph type="title"/>
          </p:nvPr>
        </p:nvSpPr>
        <p:spPr>
          <a:xfrm>
            <a:off x="457200" y="198438"/>
            <a:ext cx="8229600" cy="487362"/>
          </a:xfrm>
        </p:spPr>
        <p:txBody>
          <a:bodyPr/>
          <a:lstStyle/>
          <a:p>
            <a:pPr algn="ctr"/>
            <a:r>
              <a:rPr lang="en-US" sz="3200" b="1" cap="none" dirty="0">
                <a:latin typeface="+mn-lt"/>
              </a:rPr>
              <a:t> Thank You</a:t>
            </a:r>
          </a:p>
        </p:txBody>
      </p:sp>
      <p:sp>
        <p:nvSpPr>
          <p:cNvPr id="3" name="Content Placeholder 2">
            <a:extLst>
              <a:ext uri="{FF2B5EF4-FFF2-40B4-BE49-F238E27FC236}">
                <a16:creationId xmlns:a16="http://schemas.microsoft.com/office/drawing/2014/main" id="{AAFDF086-876D-DED2-7938-EAABE8840BEB}"/>
              </a:ext>
            </a:extLst>
          </p:cNvPr>
          <p:cNvSpPr>
            <a:spLocks noGrp="1"/>
          </p:cNvSpPr>
          <p:nvPr>
            <p:ph idx="1"/>
          </p:nvPr>
        </p:nvSpPr>
        <p:spPr>
          <a:xfrm>
            <a:off x="289560" y="1562100"/>
            <a:ext cx="8839200" cy="5181600"/>
          </a:xfrm>
        </p:spPr>
        <p:txBody>
          <a:bodyPr/>
          <a:lstStyle/>
          <a:p>
            <a:pPr>
              <a:spcBef>
                <a:spcPts val="0"/>
              </a:spcBef>
              <a:spcAft>
                <a:spcPts val="1200"/>
              </a:spcAft>
            </a:pPr>
            <a:r>
              <a:rPr lang="en-US" sz="2400" dirty="0">
                <a:solidFill>
                  <a:schemeClr val="tx1"/>
                </a:solidFill>
                <a:latin typeface="+mj-lt"/>
                <a:hlinkClick r:id="rId3"/>
              </a:rPr>
              <a:t>Stephanie.Taylor@va.gov</a:t>
            </a:r>
            <a:r>
              <a:rPr lang="en-US" sz="2400" dirty="0">
                <a:solidFill>
                  <a:schemeClr val="tx1"/>
                </a:solidFill>
                <a:latin typeface="+mj-lt"/>
              </a:rPr>
              <a:t> &amp; </a:t>
            </a:r>
            <a:r>
              <a:rPr lang="en-US" sz="2400" dirty="0">
                <a:solidFill>
                  <a:schemeClr val="tx1"/>
                </a:solidFill>
                <a:latin typeface="+mj-lt"/>
                <a:hlinkClick r:id="rId4"/>
              </a:rPr>
              <a:t>stephanietaylor@mednet.ucla.edu</a:t>
            </a:r>
            <a:endParaRPr lang="en-US" sz="2400" dirty="0">
              <a:solidFill>
                <a:schemeClr val="tx1"/>
              </a:solidFill>
              <a:latin typeface="+mj-lt"/>
            </a:endParaRPr>
          </a:p>
          <a:p>
            <a:pPr>
              <a:spcBef>
                <a:spcPts val="0"/>
              </a:spcBef>
              <a:spcAft>
                <a:spcPts val="1200"/>
              </a:spcAft>
            </a:pPr>
            <a:endParaRPr lang="en-US" sz="2400" dirty="0">
              <a:solidFill>
                <a:schemeClr val="tx1"/>
              </a:solidFill>
              <a:latin typeface="+mj-lt"/>
            </a:endParaRPr>
          </a:p>
          <a:p>
            <a:pPr>
              <a:spcBef>
                <a:spcPts val="0"/>
              </a:spcBef>
              <a:spcAft>
                <a:spcPts val="1200"/>
              </a:spcAft>
            </a:pPr>
            <a:r>
              <a:rPr lang="en-US" sz="2400" dirty="0">
                <a:solidFill>
                  <a:schemeClr val="tx1"/>
                </a:solidFill>
                <a:latin typeface="+mj-lt"/>
              </a:rPr>
              <a:t>Will also be presented </a:t>
            </a:r>
          </a:p>
          <a:p>
            <a:pPr marL="0" indent="0">
              <a:spcBef>
                <a:spcPts val="0"/>
              </a:spcBef>
              <a:spcAft>
                <a:spcPts val="1200"/>
              </a:spcAft>
              <a:buNone/>
            </a:pPr>
            <a:r>
              <a:rPr lang="en-US" sz="2400" dirty="0">
                <a:solidFill>
                  <a:schemeClr val="tx1"/>
                </a:solidFill>
                <a:effectLst/>
                <a:latin typeface="Century Gothic" panose="020B0502020202020204" pitchFamily="34" charset="0"/>
                <a:ea typeface="Calibri" panose="020F0502020204030204" pitchFamily="34" charset="0"/>
              </a:rPr>
              <a:t>		</a:t>
            </a:r>
            <a:r>
              <a:rPr lang="en-US" sz="2400" dirty="0">
                <a:solidFill>
                  <a:schemeClr val="tx1"/>
                </a:solidFill>
                <a:effectLst/>
                <a:latin typeface="+mj-lt"/>
                <a:ea typeface="Calibri" panose="020F0502020204030204" pitchFamily="34" charset="0"/>
                <a:cs typeface="Calibri" panose="020F0502020204030204" pitchFamily="34" charset="0"/>
              </a:rPr>
              <a:t>Oral Abstract Session 22: Interventions Delivery and Dose </a:t>
            </a:r>
          </a:p>
          <a:p>
            <a:pPr marL="0" indent="0">
              <a:spcBef>
                <a:spcPts val="0"/>
              </a:spcBef>
              <a:spcAft>
                <a:spcPts val="1200"/>
              </a:spcAft>
              <a:buNone/>
            </a:pPr>
            <a:r>
              <a:rPr lang="en-US" sz="2400" dirty="0">
                <a:solidFill>
                  <a:schemeClr val="tx1"/>
                </a:solidFill>
                <a:latin typeface="+mj-lt"/>
                <a:ea typeface="Calibri" panose="020F0502020204030204" pitchFamily="34" charset="0"/>
                <a:cs typeface="Calibri" panose="020F0502020204030204" pitchFamily="34" charset="0"/>
              </a:rPr>
              <a:t>		Friday </a:t>
            </a:r>
            <a:r>
              <a:rPr lang="en-US" sz="2400" dirty="0">
                <a:solidFill>
                  <a:schemeClr val="tx1"/>
                </a:solidFill>
                <a:effectLst/>
                <a:latin typeface="+mj-lt"/>
                <a:ea typeface="Calibri" panose="020F0502020204030204" pitchFamily="34" charset="0"/>
              </a:rPr>
              <a:t>3/7/2025  </a:t>
            </a:r>
            <a:r>
              <a:rPr lang="en-US" sz="2400" dirty="0">
                <a:solidFill>
                  <a:schemeClr val="tx1"/>
                </a:solidFill>
                <a:effectLst/>
                <a:latin typeface="+mj-lt"/>
                <a:ea typeface="Calibri" panose="020F0502020204030204" pitchFamily="34" charset="0"/>
                <a:cs typeface="Calibri" panose="020F0502020204030204" pitchFamily="34" charset="0"/>
              </a:rPr>
              <a:t>3:15 PM - 4:15 PM</a:t>
            </a:r>
          </a:p>
          <a:p>
            <a:pPr marL="0" indent="0">
              <a:spcBef>
                <a:spcPts val="0"/>
              </a:spcBef>
              <a:spcAft>
                <a:spcPts val="1200"/>
              </a:spcAft>
              <a:buNone/>
            </a:pPr>
            <a:endParaRPr lang="en-US" sz="2000" dirty="0">
              <a:latin typeface="+mj-lt"/>
              <a:ea typeface="Calibri" panose="020F0502020204030204" pitchFamily="34" charset="0"/>
              <a:cs typeface="Calibri" panose="020F0502020204030204" pitchFamily="34" charset="0"/>
            </a:endParaRPr>
          </a:p>
          <a:p>
            <a:pPr marL="0" indent="0">
              <a:spcBef>
                <a:spcPts val="0"/>
              </a:spcBef>
              <a:spcAft>
                <a:spcPts val="1200"/>
              </a:spcAft>
              <a:buNone/>
            </a:pPr>
            <a:r>
              <a:rPr lang="en-US" sz="2400" dirty="0">
                <a:solidFill>
                  <a:schemeClr val="tx1"/>
                </a:solidFill>
                <a:latin typeface="+mj-lt"/>
              </a:rPr>
              <a:t>							</a:t>
            </a:r>
            <a:r>
              <a:rPr lang="en-US" sz="3600" dirty="0">
                <a:solidFill>
                  <a:schemeClr val="tx1"/>
                </a:solidFill>
                <a:latin typeface="+mj-lt"/>
              </a:rPr>
              <a:t>Questions ?</a:t>
            </a:r>
          </a:p>
          <a:p>
            <a:pPr>
              <a:spcBef>
                <a:spcPts val="0"/>
              </a:spcBef>
              <a:spcAft>
                <a:spcPts val="1200"/>
              </a:spcAft>
            </a:pPr>
            <a:endParaRPr lang="en-US" sz="2000" dirty="0">
              <a:effectLst/>
              <a:latin typeface="+mj-lt"/>
              <a:ea typeface="Calibri" panose="020F0502020204030204" pitchFamily="34" charset="0"/>
            </a:endParaRPr>
          </a:p>
          <a:p>
            <a:pPr>
              <a:spcBef>
                <a:spcPts val="0"/>
              </a:spcBef>
              <a:spcAft>
                <a:spcPts val="1200"/>
              </a:spcAft>
            </a:pPr>
            <a:endParaRPr lang="en-US" sz="2400" dirty="0">
              <a:solidFill>
                <a:schemeClr val="tx1"/>
              </a:solidFill>
              <a:latin typeface="+mj-lt"/>
            </a:endParaRPr>
          </a:p>
        </p:txBody>
      </p:sp>
      <p:sp>
        <p:nvSpPr>
          <p:cNvPr id="6" name="Slide Number Placeholder 5">
            <a:extLst>
              <a:ext uri="{FF2B5EF4-FFF2-40B4-BE49-F238E27FC236}">
                <a16:creationId xmlns:a16="http://schemas.microsoft.com/office/drawing/2014/main" id="{C6B710FD-9E42-5207-6E3A-E9E5424F00E2}"/>
              </a:ext>
            </a:extLst>
          </p:cNvPr>
          <p:cNvSpPr>
            <a:spLocks noGrp="1"/>
          </p:cNvSpPr>
          <p:nvPr>
            <p:ph type="sldNum" sz="quarter" idx="12"/>
          </p:nvPr>
        </p:nvSpPr>
        <p:spPr/>
        <p:txBody>
          <a:bodyPr/>
          <a:lstStyle/>
          <a:p>
            <a:fld id="{A829F25A-84D3-4F9E-BD6A-3ADD05BBF9F6}" type="slidenum">
              <a:rPr lang="en-US" altLang="en-US" smtClean="0"/>
              <a:pPr/>
              <a:t>42</a:t>
            </a:fld>
            <a:endParaRPr lang="en-US" altLang="en-US"/>
          </a:p>
        </p:txBody>
      </p:sp>
    </p:spTree>
    <p:extLst>
      <p:ext uri="{BB962C8B-B14F-4D97-AF65-F5344CB8AC3E}">
        <p14:creationId xmlns:p14="http://schemas.microsoft.com/office/powerpoint/2010/main" val="15903792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491663" y="611899"/>
            <a:ext cx="8305799" cy="3698891"/>
          </a:xfrm>
          <a:prstGeom prst="rect">
            <a:avLst/>
          </a:prstGeom>
          <a:noFill/>
          <a:ln>
            <a:noFill/>
          </a:ln>
        </p:spPr>
        <p:txBody>
          <a:bodyPr spcFirstLastPara="1" wrap="square" lIns="68569" tIns="34275" rIns="68569" bIns="34275" anchor="t" anchorCtr="0">
            <a:noAutofit/>
          </a:bodyPr>
          <a:lstStyle/>
          <a:p>
            <a:pPr lvl="0" algn="ctr"/>
            <a:br>
              <a:rPr lang="en-US" sz="2250" b="1" dirty="0">
                <a:solidFill>
                  <a:srgbClr val="FFFFFF"/>
                </a:solidFill>
                <a:latin typeface="Arial"/>
                <a:ea typeface="Arial"/>
                <a:cs typeface="Arial"/>
                <a:sym typeface="Arial"/>
              </a:rPr>
            </a:br>
            <a:br>
              <a:rPr lang="en-US" sz="2250" b="1" dirty="0">
                <a:solidFill>
                  <a:srgbClr val="FFFFFF"/>
                </a:solidFill>
                <a:latin typeface="Arial"/>
                <a:ea typeface="Arial"/>
                <a:cs typeface="Arial"/>
                <a:sym typeface="Arial"/>
              </a:rPr>
            </a:br>
            <a:br>
              <a:rPr lang="en-US" sz="2400" b="1" dirty="0">
                <a:latin typeface="Calibri" panose="020F0502020204030204" pitchFamily="34" charset="0"/>
                <a:ea typeface="Calibri" panose="020F0502020204030204" pitchFamily="34" charset="0"/>
                <a:cs typeface="Times New Roman" panose="02020603050405020304" pitchFamily="18" charset="0"/>
              </a:rPr>
            </a:br>
            <a:br>
              <a:rPr lang="en-US" sz="1600" b="1" dirty="0">
                <a:latin typeface="Calibri" panose="020F0502020204030204" pitchFamily="34" charset="0"/>
                <a:ea typeface="Calibri" panose="020F0502020204030204" pitchFamily="34" charset="0"/>
                <a:cs typeface="Times New Roman" panose="02020603050405020304" pitchFamily="18" charset="0"/>
              </a:rPr>
            </a:br>
            <a:r>
              <a:rPr lang="en-US" sz="3200" b="1" dirty="0">
                <a:latin typeface="Calibri" panose="020F0502020204030204" pitchFamily="34" charset="0"/>
                <a:ea typeface="Calibri" panose="020F0502020204030204" pitchFamily="34" charset="0"/>
                <a:cs typeface="Times New Roman" panose="02020603050405020304" pitchFamily="18" charset="0"/>
              </a:rPr>
              <a:t>What Number of Meditation Sessions is  Associated with Improved Health?</a:t>
            </a:r>
            <a:br>
              <a:rPr lang="en-US" sz="3200" b="1" dirty="0">
                <a:latin typeface="Calibri" panose="020F0502020204030204" pitchFamily="34" charset="0"/>
                <a:ea typeface="Calibri" panose="020F0502020204030204" pitchFamily="34" charset="0"/>
                <a:cs typeface="Times New Roman" panose="02020603050405020304" pitchFamily="18" charset="0"/>
              </a:rPr>
            </a:br>
            <a:br>
              <a:rPr lang="en-US" sz="3200" b="1" dirty="0">
                <a:latin typeface="Calibri" panose="020F0502020204030204" pitchFamily="34" charset="0"/>
                <a:ea typeface="Calibri" panose="020F0502020204030204" pitchFamily="34" charset="0"/>
                <a:cs typeface="Times New Roman" panose="02020603050405020304" pitchFamily="18" charset="0"/>
              </a:rPr>
            </a:br>
            <a:r>
              <a:rPr lang="en-US" sz="2800" b="1" dirty="0">
                <a:latin typeface="Calibri" panose="020F0502020204030204" pitchFamily="34" charset="0"/>
                <a:ea typeface="Calibri" panose="020F0502020204030204" pitchFamily="34" charset="0"/>
                <a:cs typeface="Times New Roman" panose="02020603050405020304" pitchFamily="18" charset="0"/>
              </a:rPr>
              <a:t>Scott Coggeshall, PhD </a:t>
            </a:r>
            <a:br>
              <a:rPr lang="en-US" sz="2800" b="1" dirty="0">
                <a:latin typeface="Calibri" panose="020F0502020204030204" pitchFamily="34" charset="0"/>
                <a:ea typeface="Calibri" panose="020F0502020204030204" pitchFamily="34" charset="0"/>
                <a:cs typeface="Times New Roman" panose="02020603050405020304" pitchFamily="18" charset="0"/>
              </a:rPr>
            </a:br>
            <a:br>
              <a:rPr lang="en-US" sz="2400" b="1" dirty="0">
                <a:latin typeface="Calibri" panose="020F0502020204030204" pitchFamily="34" charset="0"/>
                <a:ea typeface="Calibri" panose="020F0502020204030204" pitchFamily="34" charset="0"/>
                <a:cs typeface="Times New Roman" panose="02020603050405020304" pitchFamily="18" charset="0"/>
              </a:rPr>
            </a:br>
            <a:r>
              <a:rPr lang="en-US" sz="2400" b="1" dirty="0">
                <a:latin typeface="Calibri" panose="020F0502020204030204" pitchFamily="34" charset="0"/>
                <a:ea typeface="Calibri" panose="020F0502020204030204" pitchFamily="34" charset="0"/>
                <a:cs typeface="Times New Roman" panose="02020603050405020304" pitchFamily="18" charset="0"/>
              </a:rPr>
              <a:t>paper co-authors:</a:t>
            </a:r>
            <a:br>
              <a:rPr lang="en-US" sz="2400" b="1" dirty="0">
                <a:latin typeface="Calibri" panose="020F0502020204030204" pitchFamily="34" charset="0"/>
                <a:ea typeface="Calibri" panose="020F0502020204030204" pitchFamily="34" charset="0"/>
                <a:cs typeface="Times New Roman" panose="02020603050405020304" pitchFamily="18" charset="0"/>
              </a:rPr>
            </a:br>
            <a:r>
              <a:rPr lang="en-US" sz="2400" b="1" dirty="0">
                <a:latin typeface="Calibri" panose="020F0502020204030204" pitchFamily="34" charset="0"/>
                <a:ea typeface="Calibri" panose="020F0502020204030204" pitchFamily="34" charset="0"/>
                <a:cs typeface="Times New Roman" panose="02020603050405020304" pitchFamily="18" charset="0"/>
              </a:rPr>
              <a:t>Stephen Frochen, Diana Burgess, Lee Cross, Marlysa Sullivan, Steve Zeliadt, Stephanie L. Taylor</a:t>
            </a:r>
            <a:br>
              <a:rPr lang="en-US" sz="2400" b="1" dirty="0">
                <a:latin typeface="Calibri" panose="020F0502020204030204" pitchFamily="34" charset="0"/>
                <a:ea typeface="Calibri" panose="020F0502020204030204" pitchFamily="34" charset="0"/>
                <a:cs typeface="Times New Roman" panose="02020603050405020304" pitchFamily="18" charset="0"/>
              </a:rPr>
            </a:br>
            <a:br>
              <a:rPr lang="en-US" sz="3200" b="1" dirty="0">
                <a:latin typeface="Calibri" panose="020F0502020204030204" pitchFamily="34" charset="0"/>
                <a:ea typeface="Calibri" panose="020F0502020204030204" pitchFamily="34" charset="0"/>
                <a:cs typeface="Times New Roman" panose="02020603050405020304" pitchFamily="18" charset="0"/>
              </a:rPr>
            </a:br>
            <a:br>
              <a:rPr lang="en-US" sz="3200" b="1" dirty="0">
                <a:latin typeface="Calibri" panose="020F0502020204030204" pitchFamily="34" charset="0"/>
                <a:ea typeface="Calibri" panose="020F0502020204030204" pitchFamily="34" charset="0"/>
                <a:cs typeface="Times New Roman" panose="02020603050405020304" pitchFamily="18" charset="0"/>
              </a:rPr>
            </a:br>
            <a:br>
              <a:rPr lang="en-US" sz="1600" b="1" dirty="0">
                <a:latin typeface="Calibri" panose="020F0502020204030204" pitchFamily="34" charset="0"/>
                <a:ea typeface="Calibri" panose="020F0502020204030204" pitchFamily="34" charset="0"/>
                <a:cs typeface="Times New Roman" panose="02020603050405020304" pitchFamily="18" charset="0"/>
              </a:rPr>
            </a:br>
            <a:br>
              <a:rPr lang="en-US" sz="1800" b="1" dirty="0">
                <a:latin typeface="Arial"/>
                <a:ea typeface="Arial"/>
                <a:cs typeface="Arial"/>
                <a:sym typeface="Arial"/>
              </a:rPr>
            </a:br>
            <a:br>
              <a:rPr lang="en-US" sz="1800" b="1" dirty="0">
                <a:solidFill>
                  <a:srgbClr val="FFFFFF"/>
                </a:solidFill>
                <a:latin typeface="Arial"/>
                <a:ea typeface="Arial"/>
                <a:cs typeface="Arial"/>
                <a:sym typeface="Arial"/>
              </a:rPr>
            </a:br>
            <a:r>
              <a:rPr lang="en-US" sz="1800" b="1" dirty="0">
                <a:solidFill>
                  <a:srgbClr val="FFFFFF"/>
                </a:solidFill>
                <a:latin typeface="Arial"/>
                <a:ea typeface="Arial"/>
                <a:cs typeface="Arial"/>
                <a:sym typeface="Arial"/>
              </a:rPr>
              <a:t> </a:t>
            </a:r>
            <a:br>
              <a:rPr lang="en-US" sz="1800" b="1" dirty="0">
                <a:solidFill>
                  <a:srgbClr val="FFFFFF"/>
                </a:solidFill>
                <a:latin typeface="Arial"/>
                <a:ea typeface="Arial"/>
                <a:cs typeface="Arial"/>
                <a:sym typeface="Arial"/>
              </a:rPr>
            </a:br>
            <a:br>
              <a:rPr lang="en-US" sz="1800" b="1" dirty="0">
                <a:solidFill>
                  <a:srgbClr val="FFFFFF"/>
                </a:solidFill>
                <a:latin typeface="Arial"/>
                <a:ea typeface="Arial"/>
                <a:cs typeface="Arial"/>
                <a:sym typeface="Arial"/>
              </a:rPr>
            </a:br>
            <a:endParaRPr sz="1800" b="1" dirty="0">
              <a:solidFill>
                <a:srgbClr val="FFFFFF"/>
              </a:solidFill>
            </a:endParaRPr>
          </a:p>
        </p:txBody>
      </p:sp>
      <p:sp>
        <p:nvSpPr>
          <p:cNvPr id="68" name="Shape 68"/>
          <p:cNvSpPr txBox="1"/>
          <p:nvPr/>
        </p:nvSpPr>
        <p:spPr>
          <a:xfrm>
            <a:off x="4029356" y="5121731"/>
            <a:ext cx="4655025" cy="621450"/>
          </a:xfrm>
          <a:prstGeom prst="rect">
            <a:avLst/>
          </a:prstGeom>
          <a:noFill/>
          <a:ln>
            <a:noFill/>
          </a:ln>
        </p:spPr>
        <p:txBody>
          <a:bodyPr spcFirstLastPara="1" wrap="square" lIns="68569" tIns="34275" rIns="68569" bIns="34275" anchor="t" anchorCtr="0">
            <a:noAutofit/>
          </a:bodyPr>
          <a:lstStyle/>
          <a:p>
            <a:pPr algn="r">
              <a:spcBef>
                <a:spcPts val="420"/>
              </a:spcBef>
              <a:spcAft>
                <a:spcPts val="0"/>
              </a:spcAft>
              <a:buClr>
                <a:schemeClr val="lt1"/>
              </a:buClr>
              <a:buSzPts val="2800"/>
            </a:pPr>
            <a:endParaRPr sz="2100" dirty="0">
              <a:solidFill>
                <a:schemeClr val="lt1"/>
              </a:solidFill>
              <a:latin typeface="Georgia"/>
              <a:ea typeface="Georgia"/>
              <a:cs typeface="Georgia"/>
              <a:sym typeface="Georgia"/>
            </a:endParaRPr>
          </a:p>
        </p:txBody>
      </p:sp>
      <p:pic>
        <p:nvPicPr>
          <p:cNvPr id="2" name="Picture 1">
            <a:extLst>
              <a:ext uri="{FF2B5EF4-FFF2-40B4-BE49-F238E27FC236}">
                <a16:creationId xmlns:a16="http://schemas.microsoft.com/office/drawing/2014/main" id="{04738C58-EA0C-BD95-E789-1515FF56460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2098" y="5743181"/>
            <a:ext cx="1644931" cy="537210"/>
          </a:xfrm>
          <a:prstGeom prst="rect">
            <a:avLst/>
          </a:prstGeom>
          <a:noFill/>
          <a:ln>
            <a:noFill/>
          </a:ln>
        </p:spPr>
      </p:pic>
    </p:spTree>
    <p:extLst>
      <p:ext uri="{BB962C8B-B14F-4D97-AF65-F5344CB8AC3E}">
        <p14:creationId xmlns:p14="http://schemas.microsoft.com/office/powerpoint/2010/main" val="29363991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F3A50E-8A2B-4A53-7AB5-CCB880AA181B}"/>
              </a:ext>
            </a:extLst>
          </p:cNvPr>
          <p:cNvSpPr>
            <a:spLocks noGrp="1"/>
          </p:cNvSpPr>
          <p:nvPr>
            <p:ph idx="1"/>
          </p:nvPr>
        </p:nvSpPr>
        <p:spPr/>
        <p:txBody>
          <a:bodyPr/>
          <a:lstStyle/>
          <a:p>
            <a:pPr marL="0" indent="0">
              <a:buNone/>
            </a:pPr>
            <a:r>
              <a:rPr lang="en-US" sz="2400" dirty="0">
                <a:solidFill>
                  <a:srgbClr val="000000"/>
                </a:solidFill>
                <a:effectLst/>
                <a:latin typeface="Calibri" panose="020F0502020204030204" pitchFamily="34" charset="0"/>
                <a:ea typeface="Calibri" panose="020F0502020204030204" pitchFamily="34" charset="0"/>
              </a:rPr>
              <a:t>This evaluation was conducted by the Veterans Health Administration’s (VHA’s) Complementary and Integrative Health Evaluation Center (CIHEC) as part of a quality improvement evaluation requested and funded by the VHA Office of Patient Centered Care and Cultural Transformation, and by the VHA Quality Enhancement Research Initiative (QUERI) program [PEC 16-354]. </a:t>
            </a:r>
          </a:p>
          <a:p>
            <a:pPr marL="0" indent="0">
              <a:buNone/>
            </a:pPr>
            <a:endParaRPr lang="en-US" sz="2400" dirty="0">
              <a:solidFill>
                <a:srgbClr val="000000"/>
              </a:solidFill>
              <a:latin typeface="Calibri" panose="020F0502020204030204" pitchFamily="34" charset="0"/>
              <a:ea typeface="Calibri" panose="020F0502020204030204" pitchFamily="34" charset="0"/>
            </a:endParaRPr>
          </a:p>
          <a:p>
            <a:pPr marL="0" indent="0">
              <a:buNone/>
            </a:pPr>
            <a:r>
              <a:rPr lang="en-US" sz="2400" dirty="0">
                <a:solidFill>
                  <a:srgbClr val="000000"/>
                </a:solidFill>
                <a:effectLst/>
                <a:latin typeface="Calibri" panose="020F0502020204030204" pitchFamily="34" charset="0"/>
                <a:ea typeface="Calibri" panose="020F0502020204030204" pitchFamily="34" charset="0"/>
              </a:rPr>
              <a:t>The views and opinions of authors expressed in this presentation do not necessarily state or reflect those of the Veterans Health Administration or the United States Government. </a:t>
            </a:r>
            <a:endParaRPr lang="en-US" sz="2400" dirty="0">
              <a:effectLst/>
              <a:latin typeface="Calibri" panose="020F0502020204030204" pitchFamily="34" charset="0"/>
              <a:ea typeface="Calibri" panose="020F0502020204030204" pitchFamily="34" charset="0"/>
            </a:endParaRPr>
          </a:p>
          <a:p>
            <a:endParaRPr lang="en-US" dirty="0"/>
          </a:p>
        </p:txBody>
      </p:sp>
      <p:sp>
        <p:nvSpPr>
          <p:cNvPr id="6" name="Slide Number Placeholder 5">
            <a:extLst>
              <a:ext uri="{FF2B5EF4-FFF2-40B4-BE49-F238E27FC236}">
                <a16:creationId xmlns:a16="http://schemas.microsoft.com/office/drawing/2014/main" id="{7F01FA09-C2A0-2648-BDDE-D2797DAE0BF4}"/>
              </a:ext>
            </a:extLst>
          </p:cNvPr>
          <p:cNvSpPr>
            <a:spLocks noGrp="1"/>
          </p:cNvSpPr>
          <p:nvPr>
            <p:ph type="sldNum" sz="quarter" idx="12"/>
          </p:nvPr>
        </p:nvSpPr>
        <p:spPr/>
        <p:txBody>
          <a:bodyPr/>
          <a:lstStyle/>
          <a:p>
            <a:fld id="{A829F25A-84D3-4F9E-BD6A-3ADD05BBF9F6}" type="slidenum">
              <a:rPr lang="en-US" altLang="en-US" smtClean="0"/>
              <a:pPr/>
              <a:t>44</a:t>
            </a:fld>
            <a:endParaRPr lang="en-US" altLang="en-US"/>
          </a:p>
        </p:txBody>
      </p:sp>
    </p:spTree>
    <p:extLst>
      <p:ext uri="{BB962C8B-B14F-4D97-AF65-F5344CB8AC3E}">
        <p14:creationId xmlns:p14="http://schemas.microsoft.com/office/powerpoint/2010/main" val="2202800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228600" y="1600200"/>
            <a:ext cx="8458200" cy="594122"/>
          </a:xfrm>
          <a:prstGeom prst="rect">
            <a:avLst/>
          </a:prstGeom>
          <a:noFill/>
          <a:ln>
            <a:noFill/>
          </a:ln>
        </p:spPr>
        <p:txBody>
          <a:bodyPr spcFirstLastPara="1" wrap="square" lIns="68569" tIns="34275" rIns="68569" bIns="34275" anchor="t" anchorCtr="0">
            <a:noAutofit/>
          </a:bodyPr>
          <a:lstStyle/>
          <a:p>
            <a:pPr algn="l">
              <a:lnSpc>
                <a:spcPct val="107000"/>
              </a:lnSpc>
              <a:spcBef>
                <a:spcPts val="0"/>
              </a:spcBef>
              <a:spcAft>
                <a:spcPts val="1200"/>
              </a:spcAft>
            </a:pPr>
            <a:r>
              <a:rPr lang="en-US" sz="2400" b="1" dirty="0">
                <a:ea typeface="Calibri" panose="020F0502020204030204" pitchFamily="34" charset="0"/>
                <a:cs typeface="Times New Roman" panose="02020603050405020304" pitchFamily="18" charset="0"/>
              </a:rPr>
              <a:t>Partners: </a:t>
            </a:r>
            <a:r>
              <a:rPr lang="en-US" sz="2400" dirty="0">
                <a:ea typeface="Calibri" panose="020F0502020204030204" pitchFamily="34" charset="0"/>
                <a:cs typeface="Times New Roman" panose="02020603050405020304" pitchFamily="18" charset="0"/>
              </a:rPr>
              <a:t>Dr. Ben Kligler, Alison Whitehead, Dr. Janet Clark, Tammy Schult from VA Office of Patient Centered Care and Cultural Transformation (OPCC&amp;CT)</a:t>
            </a:r>
            <a:br>
              <a:rPr lang="en-US" sz="2400" dirty="0">
                <a:ea typeface="Calibri" panose="020F0502020204030204" pitchFamily="34" charset="0"/>
                <a:cs typeface="Times New Roman" panose="02020603050405020304" pitchFamily="18" charset="0"/>
              </a:rPr>
            </a:br>
            <a:br>
              <a:rPr lang="en-US" sz="2400" dirty="0">
                <a:ea typeface="Calibri" panose="020F0502020204030204" pitchFamily="34" charset="0"/>
                <a:cs typeface="Times New Roman" panose="02020603050405020304" pitchFamily="18" charset="0"/>
              </a:rPr>
            </a:br>
            <a:r>
              <a:rPr lang="en-US" sz="2400" b="1" dirty="0">
                <a:ea typeface="Times New Roman" panose="02020603050405020304" pitchFamily="18" charset="0"/>
              </a:rPr>
              <a:t>QUERI CIHEC Funding:</a:t>
            </a:r>
            <a:r>
              <a:rPr lang="en-US" sz="2400" dirty="0">
                <a:ea typeface="Times New Roman" panose="02020603050405020304" pitchFamily="18" charset="0"/>
              </a:rPr>
              <a:t>  OPCC&amp;CT and VA Quality </a:t>
            </a:r>
            <a:br>
              <a:rPr lang="en-US" sz="2400" dirty="0">
                <a:ea typeface="Times New Roman" panose="02020603050405020304" pitchFamily="18" charset="0"/>
              </a:rPr>
            </a:br>
            <a:r>
              <a:rPr lang="en-US" sz="2400" dirty="0">
                <a:ea typeface="Times New Roman" panose="02020603050405020304" pitchFamily="18" charset="0"/>
              </a:rPr>
              <a:t>Enhancement Research Initiative (grant #PEC 16-354).  </a:t>
            </a:r>
            <a:br>
              <a:rPr lang="en-US" sz="2400" dirty="0">
                <a:ea typeface="Times New Roman" panose="02020603050405020304" pitchFamily="18" charset="0"/>
              </a:rPr>
            </a:br>
            <a:br>
              <a:rPr lang="en-US" sz="2400" dirty="0">
                <a:ea typeface="Times New Roman" panose="02020603050405020304" pitchFamily="18" charset="0"/>
              </a:rPr>
            </a:br>
            <a:r>
              <a:rPr lang="en-US" sz="2400" b="1" dirty="0">
                <a:ea typeface="Calibri" panose="020F0502020204030204" pitchFamily="34" charset="0"/>
                <a:cs typeface="Times New Roman" panose="02020603050405020304" pitchFamily="18" charset="0"/>
              </a:rPr>
              <a:t>CIH Therapy Patient Experience Survey Development and Data Team</a:t>
            </a:r>
            <a:br>
              <a:rPr lang="en-US" sz="2000" b="1" u="sng" dirty="0">
                <a:ea typeface="Calibri" panose="020F0502020204030204" pitchFamily="34" charset="0"/>
                <a:cs typeface="Times New Roman" panose="02020603050405020304" pitchFamily="18" charset="0"/>
              </a:rPr>
            </a:br>
            <a:endParaRPr lang="en-US" sz="2000" dirty="0">
              <a:ea typeface="Times New Roman" panose="02020603050405020304" pitchFamily="18" charset="0"/>
            </a:endParaRPr>
          </a:p>
        </p:txBody>
      </p:sp>
      <p:sp>
        <p:nvSpPr>
          <p:cNvPr id="83" name="Shape 83"/>
          <p:cNvSpPr txBox="1">
            <a:spLocks noGrp="1"/>
          </p:cNvSpPr>
          <p:nvPr>
            <p:ph type="sldNum" idx="12"/>
          </p:nvPr>
        </p:nvSpPr>
        <p:spPr>
          <a:xfrm>
            <a:off x="6553200" y="5772150"/>
            <a:ext cx="2133600" cy="228600"/>
          </a:xfrm>
          <a:prstGeom prst="rect">
            <a:avLst/>
          </a:prstGeom>
          <a:noFill/>
          <a:ln>
            <a:noFill/>
          </a:ln>
        </p:spPr>
        <p:txBody>
          <a:bodyPr spcFirstLastPara="1" vert="horz" wrap="square" lIns="68569" tIns="34275" rIns="68569" bIns="34275" numCol="1" anchor="ctr" anchorCtr="0" compatLnSpc="1">
            <a:prstTxWarp prst="textNoShape">
              <a:avLst/>
            </a:prstTxWarp>
            <a:noAutofit/>
          </a:bodyPr>
          <a:lstStyle/>
          <a:p>
            <a:pPr>
              <a:spcBef>
                <a:spcPts val="0"/>
              </a:spcBef>
              <a:spcAft>
                <a:spcPts val="0"/>
              </a:spcAft>
            </a:pPr>
            <a:fld id="{00000000-1234-1234-1234-123412341234}" type="slidenum">
              <a:rPr lang="en-US" sz="750">
                <a:solidFill>
                  <a:schemeClr val="lt1"/>
                </a:solidFill>
                <a:latin typeface="Calibri"/>
                <a:ea typeface="Calibri"/>
                <a:cs typeface="Calibri"/>
                <a:sym typeface="Calibri"/>
              </a:rPr>
              <a:pPr>
                <a:spcBef>
                  <a:spcPts val="0"/>
                </a:spcBef>
                <a:spcAft>
                  <a:spcPts val="0"/>
                </a:spcAft>
              </a:pPr>
              <a:t>45</a:t>
            </a:fld>
            <a:endParaRPr sz="750" dirty="0">
              <a:solidFill>
                <a:schemeClr val="lt1"/>
              </a:solidFill>
              <a:latin typeface="Calibri"/>
              <a:ea typeface="Calibri"/>
              <a:cs typeface="Calibri"/>
              <a:sym typeface="Calibri"/>
            </a:endParaRPr>
          </a:p>
        </p:txBody>
      </p:sp>
      <p:sp>
        <p:nvSpPr>
          <p:cNvPr id="2" name="Shape 81">
            <a:extLst>
              <a:ext uri="{FF2B5EF4-FFF2-40B4-BE49-F238E27FC236}">
                <a16:creationId xmlns:a16="http://schemas.microsoft.com/office/drawing/2014/main" id="{75796117-6361-09D2-2A5D-E45E7588DBD4}"/>
              </a:ext>
            </a:extLst>
          </p:cNvPr>
          <p:cNvSpPr txBox="1">
            <a:spLocks/>
          </p:cNvSpPr>
          <p:nvPr/>
        </p:nvSpPr>
        <p:spPr>
          <a:xfrm>
            <a:off x="-26670" y="209593"/>
            <a:ext cx="10261600" cy="487362"/>
          </a:xfrm>
          <a:prstGeom prst="rect">
            <a:avLst/>
          </a:prstGeom>
          <a:noFill/>
          <a:ln>
            <a:noFill/>
          </a:ln>
        </p:spPr>
        <p:txBody>
          <a:bodyPr spcFirstLastPara="1" wrap="square" lIns="91425" tIns="45700" rIns="91425" bIns="45700" anchor="t" anchorCtr="0">
            <a:noAutofit/>
          </a:bodyPr>
          <a:lst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sz="3200" b="1">
                <a:solidFill>
                  <a:schemeClr val="bg1"/>
                </a:solidFill>
              </a:rPr>
              <a:t>Acknowledgements </a:t>
            </a:r>
            <a:endParaRPr lang="en-US" sz="3200" b="1" dirty="0">
              <a:solidFill>
                <a:schemeClr val="bg1"/>
              </a:solidFill>
              <a:sym typeface="Arial"/>
            </a:endParaRPr>
          </a:p>
        </p:txBody>
      </p:sp>
    </p:spTree>
    <p:extLst>
      <p:ext uri="{BB962C8B-B14F-4D97-AF65-F5344CB8AC3E}">
        <p14:creationId xmlns:p14="http://schemas.microsoft.com/office/powerpoint/2010/main" val="12550357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41C1B-0781-D2F5-296A-404C3A0AAB57}"/>
              </a:ext>
            </a:extLst>
          </p:cNvPr>
          <p:cNvSpPr>
            <a:spLocks noGrp="1"/>
          </p:cNvSpPr>
          <p:nvPr>
            <p:ph type="title"/>
          </p:nvPr>
        </p:nvSpPr>
        <p:spPr/>
        <p:txBody>
          <a:bodyPr/>
          <a:lstStyle/>
          <a:p>
            <a:pPr algn="ctr"/>
            <a:r>
              <a:rPr lang="en-US" sz="3200" b="1" cap="none" dirty="0">
                <a:latin typeface="+mn-lt"/>
              </a:rPr>
              <a:t> Background</a:t>
            </a:r>
          </a:p>
        </p:txBody>
      </p:sp>
      <p:sp>
        <p:nvSpPr>
          <p:cNvPr id="3" name="Content Placeholder 2">
            <a:extLst>
              <a:ext uri="{FF2B5EF4-FFF2-40B4-BE49-F238E27FC236}">
                <a16:creationId xmlns:a16="http://schemas.microsoft.com/office/drawing/2014/main" id="{FDA68A8F-563E-8BAD-287E-DD9502A5FA8E}"/>
              </a:ext>
            </a:extLst>
          </p:cNvPr>
          <p:cNvSpPr>
            <a:spLocks noGrp="1"/>
          </p:cNvSpPr>
          <p:nvPr>
            <p:ph idx="1"/>
          </p:nvPr>
        </p:nvSpPr>
        <p:spPr>
          <a:xfrm>
            <a:off x="457200" y="1477962"/>
            <a:ext cx="7696200" cy="5181600"/>
          </a:xfrm>
        </p:spPr>
        <p:txBody>
          <a:bodyPr/>
          <a:lstStyle/>
          <a:p>
            <a:r>
              <a:rPr lang="en-US" sz="2400" dirty="0">
                <a:solidFill>
                  <a:schemeClr val="tx1"/>
                </a:solidFill>
                <a:latin typeface="+mn-lt"/>
                <a:ea typeface="Times New Roman" panose="02020603050405020304" pitchFamily="18" charset="0"/>
              </a:rPr>
              <a:t>Meditation interventions can improve chronic pain, anxiety, sleep, and depression.</a:t>
            </a:r>
          </a:p>
          <a:p>
            <a:r>
              <a:rPr lang="en-US" sz="2400" dirty="0">
                <a:solidFill>
                  <a:schemeClr val="tx1"/>
                </a:solidFill>
                <a:latin typeface="+mn-lt"/>
                <a:ea typeface="Times New Roman" panose="02020603050405020304" pitchFamily="18" charset="0"/>
              </a:rPr>
              <a:t>However, the field has still not coalesced around an optimal number of meditation sessions needed for some health outcomes.</a:t>
            </a:r>
            <a:endParaRPr lang="en-US" sz="2400" dirty="0">
              <a:solidFill>
                <a:schemeClr val="tx1"/>
              </a:solidFill>
              <a:latin typeface="+mn-lt"/>
            </a:endParaRPr>
          </a:p>
          <a:p>
            <a:r>
              <a:rPr lang="en-US" sz="2400" dirty="0">
                <a:solidFill>
                  <a:schemeClr val="tx1"/>
                </a:solidFill>
                <a:latin typeface="+mn-lt"/>
                <a:ea typeface="Times New Roman" panose="02020603050405020304" pitchFamily="18" charset="0"/>
              </a:rPr>
              <a:t>Most studies of meditation interventions understandably use a pre-set number of sessions to examine effectiveness (e.g., 6, 8, 10 sessions). </a:t>
            </a:r>
          </a:p>
          <a:p>
            <a:r>
              <a:rPr lang="en-US" sz="2400" dirty="0">
                <a:solidFill>
                  <a:schemeClr val="tx1"/>
                </a:solidFill>
                <a:latin typeface="+mn-lt"/>
                <a:ea typeface="Times New Roman" panose="02020603050405020304" pitchFamily="18" charset="0"/>
              </a:rPr>
              <a:t>Few have examined the effectiveness of varying numbers of sessions of meditation on health to determine the optimal number of sessions.</a:t>
            </a:r>
          </a:p>
        </p:txBody>
      </p:sp>
      <p:sp>
        <p:nvSpPr>
          <p:cNvPr id="6" name="Slide Number Placeholder 5">
            <a:extLst>
              <a:ext uri="{FF2B5EF4-FFF2-40B4-BE49-F238E27FC236}">
                <a16:creationId xmlns:a16="http://schemas.microsoft.com/office/drawing/2014/main" id="{27CFFBD8-3E4C-E226-9670-D4F5310F578E}"/>
              </a:ext>
            </a:extLst>
          </p:cNvPr>
          <p:cNvSpPr>
            <a:spLocks noGrp="1"/>
          </p:cNvSpPr>
          <p:nvPr>
            <p:ph type="sldNum" sz="quarter" idx="12"/>
          </p:nvPr>
        </p:nvSpPr>
        <p:spPr/>
        <p:txBody>
          <a:bodyPr/>
          <a:lstStyle/>
          <a:p>
            <a:fld id="{A829F25A-84D3-4F9E-BD6A-3ADD05BBF9F6}" type="slidenum">
              <a:rPr lang="en-US" altLang="en-US" smtClean="0"/>
              <a:pPr/>
              <a:t>46</a:t>
            </a:fld>
            <a:endParaRPr lang="en-US" altLang="en-US"/>
          </a:p>
        </p:txBody>
      </p:sp>
    </p:spTree>
    <p:extLst>
      <p:ext uri="{BB962C8B-B14F-4D97-AF65-F5344CB8AC3E}">
        <p14:creationId xmlns:p14="http://schemas.microsoft.com/office/powerpoint/2010/main" val="7511201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7653-433A-4E2D-8DED-445EAEBB7A08}"/>
              </a:ext>
            </a:extLst>
          </p:cNvPr>
          <p:cNvSpPr>
            <a:spLocks noGrp="1"/>
          </p:cNvSpPr>
          <p:nvPr>
            <p:ph type="title"/>
          </p:nvPr>
        </p:nvSpPr>
        <p:spPr/>
        <p:txBody>
          <a:bodyPr/>
          <a:lstStyle/>
          <a:p>
            <a:pPr algn="ctr"/>
            <a:r>
              <a:rPr lang="en-US" sz="3200" b="1" cap="none" dirty="0">
                <a:latin typeface="+mn-lt"/>
              </a:rPr>
              <a:t>Patient CIH Therapy Experience Survey</a:t>
            </a:r>
            <a:endParaRPr lang="en-US" sz="3200" b="1" cap="none" dirty="0">
              <a:latin typeface="+mj-lt"/>
            </a:endParaRPr>
          </a:p>
        </p:txBody>
      </p:sp>
      <p:sp>
        <p:nvSpPr>
          <p:cNvPr id="3" name="Content Placeholder 2">
            <a:extLst>
              <a:ext uri="{FF2B5EF4-FFF2-40B4-BE49-F238E27FC236}">
                <a16:creationId xmlns:a16="http://schemas.microsoft.com/office/drawing/2014/main" id="{E9D3ECE8-FD5E-DC38-0B53-BB69132E0AF7}"/>
              </a:ext>
            </a:extLst>
          </p:cNvPr>
          <p:cNvSpPr>
            <a:spLocks noGrp="1"/>
          </p:cNvSpPr>
          <p:nvPr/>
        </p:nvSpPr>
        <p:spPr>
          <a:xfrm>
            <a:off x="581025" y="990600"/>
            <a:ext cx="7981950" cy="4551709"/>
          </a:xfrm>
          <a:prstGeom prst="rect">
            <a:avLst/>
          </a:prstGeom>
          <a:ln>
            <a:solidFill>
              <a:schemeClr val="bg1"/>
            </a:solidFill>
          </a:ln>
        </p:spPr>
        <p:txBody>
          <a:bodyPr/>
          <a:lstStyle>
            <a:lvl1pPr marL="11573" indent="0" algn="l" defTabSz="192881" rtl="0" eaLnBrk="1" latinLnBrk="0" hangingPunct="1">
              <a:spcBef>
                <a:spcPct val="20000"/>
              </a:spcBef>
              <a:buFont typeface="+mj-lt"/>
              <a:buAutoNum type="romanUcPeriod"/>
              <a:defRPr sz="760" b="0" kern="1200">
                <a:solidFill>
                  <a:schemeClr val="bg1">
                    <a:lumMod val="50000"/>
                  </a:schemeClr>
                </a:solidFill>
                <a:latin typeface="Georgia"/>
                <a:ea typeface="+mn-ea"/>
                <a:cs typeface="Georgia"/>
              </a:defRPr>
            </a:lvl1pPr>
            <a:lvl2pPr marL="127302" indent="0" algn="l" defTabSz="192881" rtl="0" eaLnBrk="1" latinLnBrk="0" hangingPunct="1">
              <a:spcBef>
                <a:spcPct val="20000"/>
              </a:spcBef>
              <a:buFont typeface="+mj-lt"/>
              <a:buAutoNum type="alphaUcPeriod"/>
              <a:defRPr sz="675" b="1" i="0" kern="1200">
                <a:solidFill>
                  <a:schemeClr val="bg1">
                    <a:lumMod val="50000"/>
                  </a:schemeClr>
                </a:solidFill>
                <a:latin typeface="Georgia"/>
                <a:ea typeface="+mn-ea"/>
                <a:cs typeface="Georgia"/>
              </a:defRPr>
            </a:lvl2pPr>
            <a:lvl3pPr marL="262319" indent="0" algn="l" defTabSz="192881" rtl="0" eaLnBrk="1" latinLnBrk="0" hangingPunct="1">
              <a:spcBef>
                <a:spcPct val="20000"/>
              </a:spcBef>
              <a:buFont typeface="+mj-lt"/>
              <a:buAutoNum type="arabicPeriod"/>
              <a:defRPr sz="675" kern="1200">
                <a:solidFill>
                  <a:schemeClr val="bg1">
                    <a:lumMod val="50000"/>
                  </a:schemeClr>
                </a:solidFill>
                <a:latin typeface="Georgia"/>
                <a:ea typeface="+mn-ea"/>
                <a:cs typeface="Georgia"/>
              </a:defRPr>
            </a:lvl3pPr>
            <a:lvl4pPr marL="366475" indent="0" algn="l" defTabSz="192881" rtl="0" eaLnBrk="1" latinLnBrk="0" hangingPunct="1">
              <a:spcBef>
                <a:spcPct val="20000"/>
              </a:spcBef>
              <a:buFont typeface="+mj-lt"/>
              <a:buAutoNum type="alphaLcParenR"/>
              <a:defRPr sz="675" kern="1200">
                <a:solidFill>
                  <a:schemeClr val="bg1">
                    <a:lumMod val="50000"/>
                  </a:schemeClr>
                </a:solidFill>
                <a:latin typeface="Georgia"/>
                <a:ea typeface="+mn-ea"/>
                <a:cs typeface="Georgia"/>
              </a:defRPr>
            </a:lvl4pPr>
            <a:lvl5pPr marL="482204" indent="0" algn="l" defTabSz="192881" rtl="0" eaLnBrk="1" latinLnBrk="0" hangingPunct="1">
              <a:spcBef>
                <a:spcPct val="20000"/>
              </a:spcBef>
              <a:buFont typeface="Arial"/>
              <a:buChar char="•"/>
              <a:defRPr sz="675" kern="1200">
                <a:solidFill>
                  <a:schemeClr val="bg1">
                    <a:lumMod val="50000"/>
                  </a:schemeClr>
                </a:solidFill>
                <a:latin typeface="Georgia"/>
                <a:ea typeface="+mn-ea"/>
                <a:cs typeface="Georgia"/>
              </a:defRPr>
            </a:lvl5pPr>
            <a:lvl6pPr marL="1060847" indent="-96441" algn="l" defTabSz="192881" rtl="0" eaLnBrk="1" latinLnBrk="0" hangingPunct="1">
              <a:spcBef>
                <a:spcPct val="20000"/>
              </a:spcBef>
              <a:buFont typeface="Arial"/>
              <a:buChar char="•"/>
              <a:defRPr sz="844" kern="1200">
                <a:solidFill>
                  <a:schemeClr val="tx1"/>
                </a:solidFill>
                <a:latin typeface="+mn-lt"/>
                <a:ea typeface="+mn-ea"/>
                <a:cs typeface="+mn-cs"/>
              </a:defRPr>
            </a:lvl6pPr>
            <a:lvl7pPr marL="1253729" indent="-96441" algn="l" defTabSz="192881" rtl="0" eaLnBrk="1" latinLnBrk="0" hangingPunct="1">
              <a:spcBef>
                <a:spcPct val="20000"/>
              </a:spcBef>
              <a:buFont typeface="Arial"/>
              <a:buChar char="•"/>
              <a:defRPr sz="844" kern="1200">
                <a:solidFill>
                  <a:schemeClr val="tx1"/>
                </a:solidFill>
                <a:latin typeface="+mn-lt"/>
                <a:ea typeface="+mn-ea"/>
                <a:cs typeface="+mn-cs"/>
              </a:defRPr>
            </a:lvl7pPr>
            <a:lvl8pPr marL="1446610" indent="-96441" algn="l" defTabSz="192881" rtl="0" eaLnBrk="1" latinLnBrk="0" hangingPunct="1">
              <a:spcBef>
                <a:spcPct val="20000"/>
              </a:spcBef>
              <a:buFont typeface="Arial"/>
              <a:buChar char="•"/>
              <a:defRPr sz="844" kern="1200">
                <a:solidFill>
                  <a:schemeClr val="tx1"/>
                </a:solidFill>
                <a:latin typeface="+mn-lt"/>
                <a:ea typeface="+mn-ea"/>
                <a:cs typeface="+mn-cs"/>
              </a:defRPr>
            </a:lvl8pPr>
            <a:lvl9pPr marL="1639491" indent="-96441" algn="l" defTabSz="192881" rtl="0" eaLnBrk="1" latinLnBrk="0" hangingPunct="1">
              <a:spcBef>
                <a:spcPct val="20000"/>
              </a:spcBef>
              <a:buFont typeface="Arial"/>
              <a:buChar char="•"/>
              <a:defRPr sz="844" kern="1200">
                <a:solidFill>
                  <a:schemeClr val="tx1"/>
                </a:solidFill>
                <a:latin typeface="+mn-lt"/>
                <a:ea typeface="+mn-ea"/>
                <a:cs typeface="+mn-cs"/>
              </a:defRPr>
            </a:lvl9pPr>
          </a:lstStyle>
          <a:p>
            <a:pPr>
              <a:buNone/>
            </a:pPr>
            <a:r>
              <a:rPr lang="en-US" sz="2400" dirty="0">
                <a:solidFill>
                  <a:schemeClr val="tx1"/>
                </a:solidFill>
                <a:highlight>
                  <a:srgbClr val="FFFF00"/>
                </a:highlight>
                <a:latin typeface="+mj-lt"/>
              </a:rPr>
              <a:t>			</a:t>
            </a:r>
          </a:p>
          <a:p>
            <a:pPr marL="183023" indent="-171450">
              <a:buFont typeface="Arial" panose="020B0604020202020204" pitchFamily="34" charset="0"/>
              <a:buChar char="•"/>
            </a:pPr>
            <a:endParaRPr lang="en-US" sz="2400" dirty="0">
              <a:solidFill>
                <a:schemeClr val="tx1"/>
              </a:solidFill>
              <a:latin typeface="+mj-lt"/>
            </a:endParaRPr>
          </a:p>
          <a:p>
            <a:pPr marL="183023" indent="-171450">
              <a:buFont typeface="Arial" panose="020B0604020202020204" pitchFamily="34" charset="0"/>
              <a:buChar char="•"/>
            </a:pPr>
            <a:endParaRPr lang="en-US" sz="2400" dirty="0">
              <a:solidFill>
                <a:schemeClr val="tx1"/>
              </a:solidFill>
              <a:latin typeface="+mj-lt"/>
            </a:endParaRPr>
          </a:p>
          <a:p>
            <a:pPr marL="183023" indent="-171450">
              <a:buFont typeface="Arial" panose="020B0604020202020204" pitchFamily="34" charset="0"/>
              <a:buChar char="•"/>
            </a:pPr>
            <a:endParaRPr lang="en-US" sz="2400" dirty="0">
              <a:solidFill>
                <a:schemeClr val="tx1"/>
              </a:solidFill>
              <a:latin typeface="+mj-lt"/>
            </a:endParaRPr>
          </a:p>
          <a:p>
            <a:pPr marL="183023" indent="-171450">
              <a:buFont typeface="Arial" panose="020B0604020202020204" pitchFamily="34" charset="0"/>
              <a:buChar char="•"/>
            </a:pPr>
            <a:endParaRPr lang="en-US" sz="2400" dirty="0">
              <a:solidFill>
                <a:schemeClr val="tx1"/>
              </a:solidFill>
              <a:latin typeface="+mj-lt"/>
            </a:endParaRPr>
          </a:p>
          <a:p>
            <a:pPr marL="183023" indent="-171450">
              <a:buFont typeface="Arial" panose="020B0604020202020204" pitchFamily="34" charset="0"/>
              <a:buChar char="•"/>
            </a:pPr>
            <a:endParaRPr lang="en-US" sz="2400" dirty="0">
              <a:solidFill>
                <a:schemeClr val="tx1"/>
              </a:solidFill>
              <a:latin typeface="+mj-lt"/>
            </a:endParaRPr>
          </a:p>
          <a:p>
            <a:pPr lvl="5" indent="0">
              <a:buNone/>
            </a:pPr>
            <a:endParaRPr lang="en-US" sz="1920" dirty="0">
              <a:solidFill>
                <a:schemeClr val="tx1"/>
              </a:solidFill>
              <a:latin typeface="+mj-lt"/>
            </a:endParaRPr>
          </a:p>
        </p:txBody>
      </p:sp>
      <p:sp>
        <p:nvSpPr>
          <p:cNvPr id="5" name="TextBox 4">
            <a:extLst>
              <a:ext uri="{FF2B5EF4-FFF2-40B4-BE49-F238E27FC236}">
                <a16:creationId xmlns:a16="http://schemas.microsoft.com/office/drawing/2014/main" id="{64A17351-952C-D7F6-96DD-D7613A683105}"/>
              </a:ext>
            </a:extLst>
          </p:cNvPr>
          <p:cNvSpPr txBox="1"/>
          <p:nvPr/>
        </p:nvSpPr>
        <p:spPr>
          <a:xfrm>
            <a:off x="381000" y="1752600"/>
            <a:ext cx="9144000" cy="5842818"/>
          </a:xfrm>
          <a:prstGeom prst="rect">
            <a:avLst/>
          </a:prstGeom>
          <a:noFill/>
        </p:spPr>
        <p:txBody>
          <a:bodyPr wrap="square">
            <a:spAutoFit/>
          </a:bodyPr>
          <a:lstStyle/>
          <a:p>
            <a:pPr marL="11573"/>
            <a:r>
              <a:rPr lang="en-US" sz="2400" b="1" dirty="0">
                <a:solidFill>
                  <a:schemeClr val="tx1"/>
                </a:solidFill>
                <a:latin typeface="+mn-lt"/>
              </a:rPr>
              <a:t>Population: Sampled f</a:t>
            </a:r>
            <a:r>
              <a:rPr lang="en-US" sz="2400" b="1" dirty="0">
                <a:latin typeface="+mn-lt"/>
                <a:cs typeface="Arial" panose="020B0604020202020204" pitchFamily="34" charset="0"/>
              </a:rPr>
              <a:t>rom VA EMR: </a:t>
            </a:r>
          </a:p>
          <a:p>
            <a:pPr marL="11573"/>
            <a:r>
              <a:rPr lang="en-US" sz="2400" b="1" dirty="0">
                <a:latin typeface="+mn-lt"/>
                <a:cs typeface="Arial" panose="020B0604020202020204" pitchFamily="34" charset="0"/>
              </a:rPr>
              <a:t>	- </a:t>
            </a:r>
            <a:r>
              <a:rPr lang="en-US" sz="2400" dirty="0">
                <a:latin typeface="+mn-lt"/>
                <a:cs typeface="Arial" panose="020B0604020202020204" pitchFamily="34" charset="0"/>
              </a:rPr>
              <a:t>invited 15,608 Veterans at 18 VA medical centers in Whole     </a:t>
            </a:r>
          </a:p>
          <a:p>
            <a:pPr marL="11573"/>
            <a:r>
              <a:rPr lang="en-US" sz="2400" dirty="0">
                <a:latin typeface="+mn-lt"/>
                <a:cs typeface="Arial" panose="020B0604020202020204" pitchFamily="34" charset="0"/>
              </a:rPr>
              <a:t>                Health Flagship program </a:t>
            </a:r>
          </a:p>
          <a:p>
            <a:pPr marL="11573"/>
            <a:r>
              <a:rPr lang="en-US" sz="2400" dirty="0">
                <a:latin typeface="+mn-lt"/>
                <a:cs typeface="Arial" panose="020B0604020202020204" pitchFamily="34" charset="0"/>
              </a:rPr>
              <a:t>	- w moderate-to-severe chronic musculoskeletal pain </a:t>
            </a:r>
          </a:p>
          <a:p>
            <a:pPr marL="11573">
              <a:spcAft>
                <a:spcPts val="1200"/>
              </a:spcAft>
            </a:pPr>
            <a:endParaRPr lang="en-US" sz="2400" b="1" dirty="0">
              <a:solidFill>
                <a:schemeClr val="tx1"/>
              </a:solidFill>
              <a:latin typeface="+mn-lt"/>
            </a:endParaRPr>
          </a:p>
          <a:p>
            <a:pPr marL="11573">
              <a:spcAft>
                <a:spcPts val="1200"/>
              </a:spcAft>
            </a:pPr>
            <a:r>
              <a:rPr lang="en-US" sz="2400" b="1" dirty="0">
                <a:solidFill>
                  <a:schemeClr val="tx1"/>
                </a:solidFill>
                <a:latin typeface="+mn-lt"/>
              </a:rPr>
              <a:t>2021-2023, 4 time points: </a:t>
            </a:r>
            <a:r>
              <a:rPr lang="en-US" sz="2400" b="0" dirty="0">
                <a:solidFill>
                  <a:schemeClr val="tx1"/>
                </a:solidFill>
                <a:latin typeface="+mn-lt"/>
              </a:rPr>
              <a:t>baseline, 1-mo, 3-mo, 6-mo, </a:t>
            </a:r>
          </a:p>
          <a:p>
            <a:pPr marL="11573"/>
            <a:r>
              <a:rPr lang="en-US" sz="2400" b="1" dirty="0">
                <a:latin typeface="+mn-lt"/>
              </a:rPr>
              <a:t>Supplemented with </a:t>
            </a:r>
            <a:r>
              <a:rPr lang="en-US" sz="2400" b="1" dirty="0">
                <a:solidFill>
                  <a:schemeClr val="tx1"/>
                </a:solidFill>
                <a:latin typeface="+mn-lt"/>
              </a:rPr>
              <a:t>VA EMR: </a:t>
            </a:r>
            <a:r>
              <a:rPr lang="en-US" sz="2400" b="0" dirty="0">
                <a:solidFill>
                  <a:schemeClr val="tx1"/>
                </a:solidFill>
                <a:latin typeface="+mn-lt"/>
              </a:rPr>
              <a:t>CIH therapy use, covariates</a:t>
            </a:r>
          </a:p>
          <a:p>
            <a:pPr marL="11573"/>
            <a:endParaRPr lang="en-US" sz="2400" b="0" dirty="0">
              <a:solidFill>
                <a:schemeClr val="tx1"/>
              </a:solidFill>
              <a:latin typeface="+mn-lt"/>
            </a:endParaRPr>
          </a:p>
          <a:p>
            <a:pPr marL="11573"/>
            <a:r>
              <a:rPr lang="en-US" sz="2400" b="0" dirty="0">
                <a:solidFill>
                  <a:schemeClr val="tx1"/>
                </a:solidFill>
                <a:latin typeface="+mn-lt"/>
              </a:rPr>
              <a:t> </a:t>
            </a:r>
          </a:p>
          <a:p>
            <a:pPr marL="11573"/>
            <a:endParaRPr lang="en-US" sz="2200" b="0" dirty="0">
              <a:solidFill>
                <a:schemeClr val="tx1"/>
              </a:solidFill>
              <a:latin typeface="+mn-lt"/>
            </a:endParaRPr>
          </a:p>
          <a:p>
            <a:pPr marL="11573"/>
            <a:endParaRPr lang="en-US" sz="2200" dirty="0">
              <a:latin typeface="+mn-lt"/>
            </a:endParaRPr>
          </a:p>
          <a:p>
            <a:pPr marL="11573"/>
            <a:endParaRPr lang="en-US" sz="2200" b="0" dirty="0">
              <a:solidFill>
                <a:schemeClr val="tx1"/>
              </a:solidFill>
              <a:latin typeface="+mn-lt"/>
            </a:endParaRPr>
          </a:p>
          <a:p>
            <a:pPr marL="468773" indent="-457200">
              <a:buAutoNum type="arabicParenR"/>
            </a:pPr>
            <a:endParaRPr lang="en-US" sz="2200" dirty="0">
              <a:latin typeface="+mn-lt"/>
            </a:endParaRPr>
          </a:p>
          <a:p>
            <a:pPr marL="342900" marR="0" indent="-342900">
              <a:lnSpc>
                <a:spcPct val="107000"/>
              </a:lnSpc>
              <a:spcBef>
                <a:spcPts val="0"/>
              </a:spcBef>
              <a:spcAft>
                <a:spcPts val="0"/>
              </a:spcAft>
              <a:buFont typeface="Arial" panose="020B0604020202020204" pitchFamily="34" charset="0"/>
              <a:buChar char="•"/>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468773" indent="-457200">
              <a:buAutoNum type="arabicParenR"/>
            </a:pPr>
            <a:endParaRPr lang="en-US" sz="2400" b="0" dirty="0">
              <a:solidFill>
                <a:schemeClr val="tx1"/>
              </a:solidFill>
              <a:latin typeface="+mj-lt"/>
            </a:endParaRPr>
          </a:p>
        </p:txBody>
      </p:sp>
    </p:spTree>
    <p:extLst>
      <p:ext uri="{BB962C8B-B14F-4D97-AF65-F5344CB8AC3E}">
        <p14:creationId xmlns:p14="http://schemas.microsoft.com/office/powerpoint/2010/main" val="35515962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0" y="992569"/>
            <a:ext cx="9144000" cy="365522"/>
          </a:xfrm>
          <a:prstGeom prst="rect">
            <a:avLst/>
          </a:prstGeom>
          <a:noFill/>
          <a:ln>
            <a:noFill/>
          </a:ln>
        </p:spPr>
        <p:txBody>
          <a:bodyPr spcFirstLastPara="1" wrap="square" lIns="68569" tIns="34275" rIns="68569" bIns="34275" anchor="t" anchorCtr="0">
            <a:noAutofit/>
          </a:bodyPr>
          <a:lstStyle/>
          <a:p>
            <a:pPr>
              <a:lnSpc>
                <a:spcPct val="107000"/>
              </a:lnSpc>
              <a:spcBef>
                <a:spcPts val="0"/>
              </a:spcBef>
              <a:spcAft>
                <a:spcPts val="600"/>
              </a:spcAft>
            </a:pP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How the Survey Assessed Use of CIH Therapies</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2" name="Shape 82"/>
          <p:cNvSpPr txBox="1">
            <a:spLocks noGrp="1"/>
          </p:cNvSpPr>
          <p:nvPr>
            <p:ph type="body" idx="1"/>
          </p:nvPr>
        </p:nvSpPr>
        <p:spPr>
          <a:xfrm>
            <a:off x="205189" y="607631"/>
            <a:ext cx="8733622" cy="5257800"/>
          </a:xfrm>
          <a:prstGeom prst="rect">
            <a:avLst/>
          </a:prstGeom>
          <a:noFill/>
          <a:ln>
            <a:noFill/>
          </a:ln>
        </p:spPr>
        <p:txBody>
          <a:bodyPr spcFirstLastPara="1" wrap="square" lIns="68569" tIns="34275" rIns="68569" bIns="34275" anchor="t" anchorCtr="0">
            <a:noAutofit/>
          </a:bodyPr>
          <a:lstStyle/>
          <a:p>
            <a:pPr marL="0" indent="0">
              <a:spcBef>
                <a:spcPts val="0"/>
              </a:spcBef>
              <a:spcAft>
                <a:spcPts val="0"/>
              </a:spcAft>
              <a:buNone/>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buNone/>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spcAft>
                <a:spcPts val="0"/>
              </a:spcAft>
            </a:pPr>
            <a:r>
              <a:rPr lang="en-US" sz="2400" b="1" dirty="0">
                <a:latin typeface="Calibri" panose="020F0502020204030204" pitchFamily="34" charset="0"/>
                <a:ea typeface="Calibri" panose="020F0502020204030204" pitchFamily="34" charset="0"/>
                <a:cs typeface="Times New Roman" panose="02020603050405020304" pitchFamily="18" charset="0"/>
              </a:rPr>
              <a:t> “Meditation, mindfulness or </a:t>
            </a:r>
            <a:r>
              <a:rPr lang="en-US" sz="2400" b="1" dirty="0" err="1">
                <a:latin typeface="Calibri" panose="020F0502020204030204" pitchFamily="34" charset="0"/>
                <a:ea typeface="Calibri" panose="020F0502020204030204" pitchFamily="34" charset="0"/>
                <a:cs typeface="Times New Roman" panose="02020603050405020304" pitchFamily="18" charset="0"/>
              </a:rPr>
              <a:t>mantram</a:t>
            </a:r>
            <a:r>
              <a:rPr lang="en-US" sz="2400" b="1" dirty="0">
                <a:latin typeface="Calibri" panose="020F0502020204030204" pitchFamily="34" charset="0"/>
                <a:ea typeface="Calibri" panose="020F0502020204030204" pitchFamily="34" charset="0"/>
                <a:cs typeface="Times New Roman" panose="02020603050405020304" pitchFamily="18" charset="0"/>
              </a:rPr>
              <a:t> repetition</a:t>
            </a:r>
            <a:r>
              <a:rPr lang="en-US" sz="2400" dirty="0">
                <a:latin typeface="Calibri" panose="020F0502020204030204" pitchFamily="34" charset="0"/>
                <a:ea typeface="Calibri" panose="020F0502020204030204" pitchFamily="34" charset="0"/>
                <a:cs typeface="Times New Roman" panose="02020603050405020304" pitchFamily="18" charset="0"/>
              </a:rPr>
              <a:t> for </a:t>
            </a:r>
            <a:r>
              <a:rPr lang="en-US" sz="2400" b="1" dirty="0">
                <a:latin typeface="Calibri" panose="020F0502020204030204" pitchFamily="34" charset="0"/>
                <a:ea typeface="Calibri" panose="020F0502020204030204" pitchFamily="34" charset="0"/>
                <a:cs typeface="Times New Roman" panose="02020603050405020304" pitchFamily="18" charset="0"/>
              </a:rPr>
              <a:t>15 minutes   </a:t>
            </a:r>
          </a:p>
          <a:p>
            <a:pPr marL="0" indent="0">
              <a:spcBef>
                <a:spcPts val="0"/>
              </a:spcBef>
              <a:spcAft>
                <a:spcPts val="0"/>
              </a:spcAft>
              <a:buNone/>
            </a:pPr>
            <a:r>
              <a:rPr lang="en-US" sz="2400" b="1" dirty="0">
                <a:latin typeface="Calibri" panose="020F0502020204030204" pitchFamily="34" charset="0"/>
                <a:ea typeface="Calibri" panose="020F0502020204030204" pitchFamily="34" charset="0"/>
                <a:cs typeface="Times New Roman" panose="02020603050405020304" pitchFamily="18" charset="0"/>
              </a:rPr>
              <a:t>        or more</a:t>
            </a:r>
            <a:r>
              <a:rPr lang="en-US" sz="2400" dirty="0">
                <a:latin typeface="Calibri" panose="020F0502020204030204" pitchFamily="34" charset="0"/>
                <a:ea typeface="Calibri" panose="020F0502020204030204" pitchFamily="34" charset="0"/>
                <a:cs typeface="Times New Roman" panose="02020603050405020304" pitchFamily="18" charset="0"/>
              </a:rPr>
              <a:t>, either by using an app, taking an online or in-person </a:t>
            </a:r>
          </a:p>
          <a:p>
            <a:pPr marL="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class, or doing it on your own after some training”</a:t>
            </a:r>
          </a:p>
          <a:p>
            <a:pPr marL="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p>
          <a:p>
            <a:pPr>
              <a:spcBef>
                <a:spcPts val="0"/>
              </a:spcBef>
              <a:spcAft>
                <a:spcPts val="0"/>
              </a:spcAft>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   Asked about # classes or sessions:</a:t>
            </a: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 “doing it on your own after some training”</a:t>
            </a:r>
          </a:p>
          <a:p>
            <a:pPr marL="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 “in-person with a community provider”</a:t>
            </a:r>
          </a:p>
          <a:p>
            <a:pPr marL="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 “in-person with a VA provider”</a:t>
            </a:r>
          </a:p>
          <a:p>
            <a:pPr marL="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 “at home guided by a VA provider” </a:t>
            </a:r>
          </a:p>
          <a:p>
            <a:pPr marL="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 “at home guided by a community provider”</a:t>
            </a:r>
          </a:p>
          <a:p>
            <a:pPr marL="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 “on my own, using a recording, video, or app”  and “Other”</a:t>
            </a:r>
          </a:p>
          <a:p>
            <a:pPr marL="0" indent="0">
              <a:spcBef>
                <a:spcPts val="0"/>
              </a:spcBef>
              <a:spcAft>
                <a:spcPts val="0"/>
              </a:spcAft>
              <a:buNone/>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buNone/>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buNone/>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sz="2000" dirty="0">
              <a:solidFill>
                <a:schemeClr val="dk1"/>
              </a:solidFill>
              <a:ea typeface="Calibri"/>
              <a:cs typeface="Calibri"/>
              <a:sym typeface="Calibri"/>
            </a:endParaRPr>
          </a:p>
          <a:p>
            <a:pPr marL="257175" indent="-104775">
              <a:spcBef>
                <a:spcPts val="0"/>
              </a:spcBef>
              <a:spcAft>
                <a:spcPts val="0"/>
              </a:spcAft>
              <a:buClr>
                <a:schemeClr val="dk1"/>
              </a:buClr>
              <a:buSzPts val="3200"/>
              <a:buNone/>
            </a:pPr>
            <a:endParaRPr sz="2400" dirty="0">
              <a:solidFill>
                <a:schemeClr val="dk1"/>
              </a:solidFill>
              <a:latin typeface="Calibri"/>
              <a:ea typeface="Calibri"/>
              <a:cs typeface="Calibri"/>
              <a:sym typeface="Calibri"/>
            </a:endParaRPr>
          </a:p>
        </p:txBody>
      </p:sp>
      <p:sp>
        <p:nvSpPr>
          <p:cNvPr id="83" name="Shape 83"/>
          <p:cNvSpPr txBox="1">
            <a:spLocks noGrp="1"/>
          </p:cNvSpPr>
          <p:nvPr>
            <p:ph type="sldNum" idx="12"/>
          </p:nvPr>
        </p:nvSpPr>
        <p:spPr>
          <a:xfrm>
            <a:off x="6553200" y="5772150"/>
            <a:ext cx="2133600" cy="228600"/>
          </a:xfrm>
          <a:prstGeom prst="rect">
            <a:avLst/>
          </a:prstGeom>
          <a:noFill/>
          <a:ln>
            <a:noFill/>
          </a:ln>
        </p:spPr>
        <p:txBody>
          <a:bodyPr spcFirstLastPara="1" vert="horz" wrap="square" lIns="68569" tIns="34275" rIns="68569" bIns="34275" numCol="1" anchor="ctr" anchorCtr="0" compatLnSpc="1">
            <a:prstTxWarp prst="textNoShape">
              <a:avLst/>
            </a:prstTxWarp>
            <a:noAutofit/>
          </a:bodyPr>
          <a:lstStyle/>
          <a:p>
            <a:pPr>
              <a:spcBef>
                <a:spcPts val="0"/>
              </a:spcBef>
              <a:spcAft>
                <a:spcPts val="0"/>
              </a:spcAft>
            </a:pPr>
            <a:fld id="{00000000-1234-1234-1234-123412341234}" type="slidenum">
              <a:rPr lang="en-US" sz="750">
                <a:solidFill>
                  <a:schemeClr val="lt1"/>
                </a:solidFill>
                <a:latin typeface="Calibri"/>
                <a:ea typeface="Calibri"/>
                <a:cs typeface="Calibri"/>
                <a:sym typeface="Calibri"/>
              </a:rPr>
              <a:pPr>
                <a:spcBef>
                  <a:spcPts val="0"/>
                </a:spcBef>
                <a:spcAft>
                  <a:spcPts val="0"/>
                </a:spcAft>
              </a:pPr>
              <a:t>48</a:t>
            </a:fld>
            <a:endParaRPr sz="750">
              <a:solidFill>
                <a:schemeClr val="lt1"/>
              </a:solidFill>
              <a:latin typeface="Calibri"/>
              <a:ea typeface="Calibri"/>
              <a:cs typeface="Calibri"/>
              <a:sym typeface="Calibri"/>
            </a:endParaRPr>
          </a:p>
        </p:txBody>
      </p:sp>
      <p:sp>
        <p:nvSpPr>
          <p:cNvPr id="2" name="Shape 81">
            <a:extLst>
              <a:ext uri="{FF2B5EF4-FFF2-40B4-BE49-F238E27FC236}">
                <a16:creationId xmlns:a16="http://schemas.microsoft.com/office/drawing/2014/main" id="{33E8BDD4-C4C0-2985-0F0F-D0FDD497FF3F}"/>
              </a:ext>
            </a:extLst>
          </p:cNvPr>
          <p:cNvSpPr txBox="1">
            <a:spLocks/>
          </p:cNvSpPr>
          <p:nvPr/>
        </p:nvSpPr>
        <p:spPr>
          <a:xfrm>
            <a:off x="-457200" y="209593"/>
            <a:ext cx="10692130" cy="473602"/>
          </a:xfrm>
          <a:prstGeom prst="rect">
            <a:avLst/>
          </a:prstGeom>
          <a:noFill/>
          <a:ln>
            <a:noFill/>
          </a:ln>
        </p:spPr>
        <p:txBody>
          <a:bodyPr spcFirstLastPara="1" wrap="square" lIns="91425" tIns="45700" rIns="91425" bIns="45700" anchor="t" anchorCtr="0">
            <a:noAutofit/>
          </a:bodyPr>
          <a:lst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sz="3200" b="1" dirty="0">
                <a:solidFill>
                  <a:schemeClr val="bg1"/>
                </a:solidFill>
              </a:rPr>
              <a:t>Methods- How the Survey Defined Meditation</a:t>
            </a:r>
            <a:endParaRPr lang="en-US" sz="3200" b="1" dirty="0">
              <a:solidFill>
                <a:schemeClr val="bg1"/>
              </a:solidFill>
              <a:sym typeface="Arial"/>
            </a:endParaRPr>
          </a:p>
        </p:txBody>
      </p:sp>
    </p:spTree>
    <p:extLst>
      <p:ext uri="{BB962C8B-B14F-4D97-AF65-F5344CB8AC3E}">
        <p14:creationId xmlns:p14="http://schemas.microsoft.com/office/powerpoint/2010/main" val="22252448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0" y="1083458"/>
            <a:ext cx="9144000" cy="365522"/>
          </a:xfrm>
          <a:prstGeom prst="rect">
            <a:avLst/>
          </a:prstGeom>
          <a:noFill/>
          <a:ln>
            <a:noFill/>
          </a:ln>
        </p:spPr>
        <p:txBody>
          <a:bodyPr spcFirstLastPara="1" wrap="square" lIns="68569" tIns="34275" rIns="68569" bIns="34275" anchor="t" anchorCtr="0">
            <a:noAutofit/>
          </a:bodyPr>
          <a:lstStyle/>
          <a:p>
            <a:pPr algn="ct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How the Survey Assessed Use of CIH Therapies (cont.)</a:t>
            </a:r>
            <a:br>
              <a:rPr lang="en-US" sz="2400" dirty="0">
                <a:latin typeface="Calibri" panose="020F0502020204030204" pitchFamily="34" charset="0"/>
                <a:ea typeface="Calibri" panose="020F0502020204030204" pitchFamily="34" charset="0"/>
                <a:cs typeface="Times New Roman" panose="02020603050405020304" pitchFamily="18" charset="0"/>
              </a:rPr>
            </a:b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sz="2400" dirty="0">
                <a:solidFill>
                  <a:schemeClr val="bg1"/>
                </a:solidFill>
              </a:rPr>
              <a:t> </a:t>
            </a:r>
            <a:endParaRPr sz="2400" dirty="0">
              <a:solidFill>
                <a:schemeClr val="bg1"/>
              </a:solidFill>
              <a:sym typeface="Arial"/>
            </a:endParaRPr>
          </a:p>
        </p:txBody>
      </p:sp>
      <p:sp>
        <p:nvSpPr>
          <p:cNvPr id="82" name="Shape 82"/>
          <p:cNvSpPr txBox="1">
            <a:spLocks noGrp="1"/>
          </p:cNvSpPr>
          <p:nvPr>
            <p:ph type="body" idx="1"/>
          </p:nvPr>
        </p:nvSpPr>
        <p:spPr>
          <a:xfrm>
            <a:off x="283112" y="1120165"/>
            <a:ext cx="8577776" cy="3886200"/>
          </a:xfrm>
          <a:prstGeom prst="rect">
            <a:avLst/>
          </a:prstGeom>
          <a:noFill/>
          <a:ln>
            <a:noFill/>
          </a:ln>
        </p:spPr>
        <p:txBody>
          <a:bodyPr spcFirstLastPara="1" wrap="square" lIns="68569" tIns="34275" rIns="68569" bIns="34275" anchor="t" anchorCtr="0">
            <a:noAutofit/>
          </a:bodyPr>
          <a:lstStyle/>
          <a:p>
            <a:pPr marL="0" algn="ctr">
              <a:spcBef>
                <a:spcPts val="0"/>
              </a:spcBef>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lvl="1" indent="0">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1) </a:t>
            </a:r>
            <a:r>
              <a:rPr lang="en-US" sz="2400" u="sng" dirty="0">
                <a:latin typeface="Calibri" panose="020F0502020204030204" pitchFamily="34" charset="0"/>
                <a:ea typeface="Calibri" panose="020F0502020204030204" pitchFamily="34" charset="0"/>
                <a:cs typeface="Times New Roman" panose="02020603050405020304" pitchFamily="18" charset="0"/>
              </a:rPr>
              <a:t>Pulled names to survey </a:t>
            </a:r>
            <a:r>
              <a:rPr lang="en-US" sz="2400" dirty="0">
                <a:latin typeface="Calibri" panose="020F0502020204030204" pitchFamily="34" charset="0"/>
                <a:ea typeface="Calibri" panose="020F0502020204030204" pitchFamily="34" charset="0"/>
                <a:cs typeface="Times New Roman" panose="02020603050405020304" pitchFamily="18" charset="0"/>
              </a:rPr>
              <a:t>from the EMR based on patient    </a:t>
            </a:r>
          </a:p>
          <a:p>
            <a:pPr marL="0" indent="0">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having no use in 6 CIH therapies past 6 mos.     </a:t>
            </a:r>
          </a:p>
          <a:p>
            <a:pPr marL="0" indent="0">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0" indent="0">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2) </a:t>
            </a:r>
            <a:r>
              <a:rPr lang="en-US" sz="2400" u="sng" dirty="0">
                <a:latin typeface="Calibri" panose="020F0502020204030204" pitchFamily="34" charset="0"/>
                <a:ea typeface="Calibri" panose="020F0502020204030204" pitchFamily="34" charset="0"/>
                <a:cs typeface="Times New Roman" panose="02020603050405020304" pitchFamily="18" charset="0"/>
              </a:rPr>
              <a:t>Confirm with survey responses </a:t>
            </a:r>
            <a:r>
              <a:rPr lang="en-US" sz="2400" dirty="0">
                <a:latin typeface="Calibri" panose="020F0502020204030204" pitchFamily="34" charset="0"/>
                <a:ea typeface="Calibri" panose="020F0502020204030204" pitchFamily="34" charset="0"/>
                <a:cs typeface="Times New Roman" panose="02020603050405020304" pitchFamily="18" charset="0"/>
              </a:rPr>
              <a:t>to the question asking # of    </a:t>
            </a:r>
          </a:p>
          <a:p>
            <a:pPr marL="0" indent="0">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times used in past 8 wks. </a:t>
            </a:r>
          </a:p>
          <a:p>
            <a:pPr marL="0" indent="0">
              <a:spcBef>
                <a:spcPts val="0"/>
              </a:spcBef>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3) </a:t>
            </a:r>
            <a:r>
              <a:rPr lang="en-US" sz="2400" u="sng" dirty="0">
                <a:latin typeface="Calibri" panose="020F0502020204030204" pitchFamily="34" charset="0"/>
                <a:ea typeface="Calibri" panose="020F0502020204030204" pitchFamily="34" charset="0"/>
                <a:cs typeface="Times New Roman" panose="02020603050405020304" pitchFamily="18" charset="0"/>
              </a:rPr>
              <a:t>Dropped “consistent” meditation users </a:t>
            </a: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0" indent="0">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people who said they used </a:t>
            </a:r>
          </a:p>
          <a:p>
            <a:pPr marL="0" indent="0">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a) consistently (2+/</a:t>
            </a:r>
            <a:r>
              <a:rPr lang="en-US" sz="2400" dirty="0" err="1">
                <a:latin typeface="Calibri" panose="020F0502020204030204" pitchFamily="34" charset="0"/>
                <a:ea typeface="Calibri" panose="020F0502020204030204" pitchFamily="34" charset="0"/>
                <a:cs typeface="Times New Roman" panose="02020603050405020304" pitchFamily="18" charset="0"/>
              </a:rPr>
              <a:t>wk</a:t>
            </a:r>
            <a:r>
              <a:rPr lang="en-US" sz="2400" dirty="0">
                <a:latin typeface="Calibri" panose="020F0502020204030204" pitchFamily="34" charset="0"/>
                <a:ea typeface="Calibri" panose="020F0502020204030204" pitchFamily="34" charset="0"/>
                <a:cs typeface="Times New Roman" panose="02020603050405020304" pitchFamily="18" charset="0"/>
              </a:rPr>
              <a:t>) or </a:t>
            </a:r>
          </a:p>
          <a:p>
            <a:pPr marL="0" indent="0">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b) somewhat consistently used (~ 1x/</a:t>
            </a:r>
            <a:r>
              <a:rPr lang="en-US" sz="2400" dirty="0" err="1">
                <a:latin typeface="Calibri" panose="020F0502020204030204" pitchFamily="34" charset="0"/>
                <a:ea typeface="Calibri" panose="020F0502020204030204" pitchFamily="34" charset="0"/>
                <a:cs typeface="Times New Roman" panose="02020603050405020304" pitchFamily="18" charset="0"/>
              </a:rPr>
              <a:t>wk</a:t>
            </a:r>
            <a:r>
              <a:rPr lang="en-US" sz="2400" dirty="0">
                <a:latin typeface="Calibri" panose="020F0502020204030204" pitchFamily="34" charset="0"/>
                <a:ea typeface="Calibri" panose="020F0502020204030204" pitchFamily="34" charset="0"/>
                <a:cs typeface="Times New Roman" panose="02020603050405020304" pitchFamily="18" charset="0"/>
              </a:rPr>
              <a:t>) for 15+ mins or 	  </a:t>
            </a:r>
          </a:p>
          <a:p>
            <a:pPr marL="0" indent="0">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more for past 6 months. </a:t>
            </a:r>
          </a:p>
          <a:p>
            <a:pPr>
              <a:spcBef>
                <a:spcPts val="0"/>
              </a:spcBef>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sz="2100" dirty="0">
              <a:solidFill>
                <a:schemeClr val="dk1"/>
              </a:solidFill>
              <a:ea typeface="Calibri"/>
              <a:cs typeface="Calibri"/>
              <a:sym typeface="Calibri"/>
            </a:endParaRPr>
          </a:p>
          <a:p>
            <a:pPr marL="257175" indent="-104775">
              <a:spcBef>
                <a:spcPts val="0"/>
              </a:spcBef>
              <a:spcAft>
                <a:spcPts val="0"/>
              </a:spcAft>
              <a:buClr>
                <a:schemeClr val="dk1"/>
              </a:buClr>
              <a:buSzPts val="3200"/>
              <a:buNone/>
            </a:pPr>
            <a:endParaRPr sz="2400" dirty="0">
              <a:solidFill>
                <a:schemeClr val="dk1"/>
              </a:solidFill>
              <a:latin typeface="Calibri"/>
              <a:ea typeface="Calibri"/>
              <a:cs typeface="Calibri"/>
              <a:sym typeface="Calibri"/>
            </a:endParaRPr>
          </a:p>
        </p:txBody>
      </p:sp>
      <p:sp>
        <p:nvSpPr>
          <p:cNvPr id="83" name="Shape 83"/>
          <p:cNvSpPr txBox="1">
            <a:spLocks noGrp="1"/>
          </p:cNvSpPr>
          <p:nvPr>
            <p:ph type="sldNum" idx="12"/>
          </p:nvPr>
        </p:nvSpPr>
        <p:spPr>
          <a:xfrm>
            <a:off x="6553200" y="5772150"/>
            <a:ext cx="2133600" cy="228600"/>
          </a:xfrm>
          <a:prstGeom prst="rect">
            <a:avLst/>
          </a:prstGeom>
          <a:noFill/>
          <a:ln>
            <a:noFill/>
          </a:ln>
        </p:spPr>
        <p:txBody>
          <a:bodyPr spcFirstLastPara="1" vert="horz" wrap="square" lIns="68569" tIns="34275" rIns="68569" bIns="34275" numCol="1" anchor="ctr" anchorCtr="0" compatLnSpc="1">
            <a:prstTxWarp prst="textNoShape">
              <a:avLst/>
            </a:prstTxWarp>
            <a:noAutofit/>
          </a:bodyPr>
          <a:lstStyle/>
          <a:p>
            <a:pPr>
              <a:spcBef>
                <a:spcPts val="0"/>
              </a:spcBef>
              <a:spcAft>
                <a:spcPts val="0"/>
              </a:spcAft>
            </a:pPr>
            <a:fld id="{00000000-1234-1234-1234-123412341234}" type="slidenum">
              <a:rPr lang="en-US" sz="750">
                <a:solidFill>
                  <a:schemeClr val="lt1"/>
                </a:solidFill>
                <a:latin typeface="Calibri"/>
                <a:ea typeface="Calibri"/>
                <a:cs typeface="Calibri"/>
                <a:sym typeface="Calibri"/>
              </a:rPr>
              <a:pPr>
                <a:spcBef>
                  <a:spcPts val="0"/>
                </a:spcBef>
                <a:spcAft>
                  <a:spcPts val="0"/>
                </a:spcAft>
              </a:pPr>
              <a:t>49</a:t>
            </a:fld>
            <a:endParaRPr sz="750">
              <a:solidFill>
                <a:schemeClr val="lt1"/>
              </a:solidFill>
              <a:latin typeface="Calibri"/>
              <a:ea typeface="Calibri"/>
              <a:cs typeface="Calibri"/>
              <a:sym typeface="Calibri"/>
            </a:endParaRPr>
          </a:p>
        </p:txBody>
      </p:sp>
      <p:sp>
        <p:nvSpPr>
          <p:cNvPr id="2" name="Shape 81">
            <a:extLst>
              <a:ext uri="{FF2B5EF4-FFF2-40B4-BE49-F238E27FC236}">
                <a16:creationId xmlns:a16="http://schemas.microsoft.com/office/drawing/2014/main" id="{7FA8B0B3-F34B-25B3-FCEB-FB7F8D69DB26}"/>
              </a:ext>
            </a:extLst>
          </p:cNvPr>
          <p:cNvSpPr txBox="1">
            <a:spLocks/>
          </p:cNvSpPr>
          <p:nvPr/>
        </p:nvSpPr>
        <p:spPr>
          <a:xfrm>
            <a:off x="-457200" y="209593"/>
            <a:ext cx="10692130" cy="473602"/>
          </a:xfrm>
          <a:prstGeom prst="rect">
            <a:avLst/>
          </a:prstGeom>
          <a:noFill/>
          <a:ln>
            <a:noFill/>
          </a:ln>
        </p:spPr>
        <p:txBody>
          <a:bodyPr spcFirstLastPara="1" wrap="square" lIns="91425" tIns="45700" rIns="91425" bIns="45700" anchor="t" anchorCtr="0">
            <a:noAutofit/>
          </a:bodyPr>
          <a:lst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sz="3200" b="1" dirty="0">
                <a:solidFill>
                  <a:schemeClr val="bg1"/>
                </a:solidFill>
              </a:rPr>
              <a:t>Methods- How We Determined “New” User</a:t>
            </a:r>
            <a:endParaRPr lang="en-US" sz="3200" b="1" dirty="0">
              <a:solidFill>
                <a:schemeClr val="bg1"/>
              </a:solidFill>
              <a:sym typeface="Arial"/>
            </a:endParaRPr>
          </a:p>
        </p:txBody>
      </p:sp>
    </p:spTree>
    <p:extLst>
      <p:ext uri="{BB962C8B-B14F-4D97-AF65-F5344CB8AC3E}">
        <p14:creationId xmlns:p14="http://schemas.microsoft.com/office/powerpoint/2010/main" val="772888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0" y="992569"/>
            <a:ext cx="9144000" cy="365522"/>
          </a:xfrm>
          <a:prstGeom prst="rect">
            <a:avLst/>
          </a:prstGeom>
          <a:noFill/>
          <a:ln>
            <a:noFill/>
          </a:ln>
        </p:spPr>
        <p:txBody>
          <a:bodyPr spcFirstLastPara="1" wrap="square" lIns="68569" tIns="34275" rIns="68569" bIns="34275" anchor="t" anchorCtr="0">
            <a:noAutofit/>
          </a:bodyPr>
          <a:lstStyle/>
          <a:p>
            <a:pPr>
              <a:lnSpc>
                <a:spcPct val="107000"/>
              </a:lnSpc>
              <a:spcBef>
                <a:spcPts val="0"/>
              </a:spcBef>
              <a:spcAft>
                <a:spcPts val="600"/>
              </a:spcAft>
            </a:pP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How the Survey Assessed Use of CIH Therapies</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2" name="Shape 82"/>
          <p:cNvSpPr txBox="1">
            <a:spLocks noGrp="1"/>
          </p:cNvSpPr>
          <p:nvPr>
            <p:ph type="body" idx="1"/>
          </p:nvPr>
        </p:nvSpPr>
        <p:spPr>
          <a:xfrm>
            <a:off x="-43012" y="671765"/>
            <a:ext cx="8733622" cy="5257800"/>
          </a:xfrm>
          <a:prstGeom prst="rect">
            <a:avLst/>
          </a:prstGeom>
          <a:noFill/>
          <a:ln>
            <a:noFill/>
          </a:ln>
        </p:spPr>
        <p:txBody>
          <a:bodyPr spcFirstLastPara="1" wrap="square" lIns="68569" tIns="34275" rIns="68569" bIns="34275" anchor="t" anchorCtr="0">
            <a:noAutofit/>
          </a:bodyPr>
          <a:lstStyle/>
          <a:p>
            <a:pPr marL="0" indent="0">
              <a:spcBef>
                <a:spcPts val="0"/>
              </a:spcBef>
              <a:spcAft>
                <a:spcPts val="0"/>
              </a:spcAft>
              <a:buNone/>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spcAft>
                <a:spcPts val="0"/>
              </a:spcAft>
            </a:pP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b="1" dirty="0">
                <a:latin typeface="Calibri" panose="020F0502020204030204" pitchFamily="34" charset="0"/>
                <a:ea typeface="Calibri" panose="020F0502020204030204" pitchFamily="34" charset="0"/>
                <a:cs typeface="Times New Roman" panose="02020603050405020304" pitchFamily="18" charset="0"/>
              </a:rPr>
              <a:t>Yoga</a:t>
            </a:r>
            <a:r>
              <a:rPr lang="en-US" sz="2200" dirty="0">
                <a:latin typeface="Calibri" panose="020F0502020204030204" pitchFamily="34" charset="0"/>
                <a:ea typeface="Calibri" panose="020F0502020204030204" pitchFamily="34" charset="0"/>
                <a:cs typeface="Times New Roman" panose="02020603050405020304" pitchFamily="18" charset="0"/>
              </a:rPr>
              <a:t> for 15+ mins; either by app, online/ in-person class, or doing it on your own after some training  (..”not asking about just stretching or breathwork therapy. We are asking only about yoga)”</a:t>
            </a:r>
          </a:p>
          <a:p>
            <a:pPr marL="0" indent="0">
              <a:spcBef>
                <a:spcPts val="0"/>
              </a:spcBef>
              <a:spcAft>
                <a:spcPts val="0"/>
              </a:spcAft>
              <a:buNone/>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spcAft>
                <a:spcPts val="0"/>
              </a:spcAft>
            </a:pPr>
            <a:r>
              <a:rPr lang="en-US" sz="2200" b="1" dirty="0">
                <a:latin typeface="Calibri" panose="020F0502020204030204" pitchFamily="34" charset="0"/>
                <a:ea typeface="Calibri" panose="020F0502020204030204" pitchFamily="34" charset="0"/>
                <a:cs typeface="Times New Roman" panose="02020603050405020304" pitchFamily="18" charset="0"/>
              </a:rPr>
              <a:t> “Meditation, mindfulness or </a:t>
            </a:r>
            <a:r>
              <a:rPr lang="en-US" sz="2200" b="1" dirty="0" err="1">
                <a:latin typeface="Calibri" panose="020F0502020204030204" pitchFamily="34" charset="0"/>
                <a:ea typeface="Calibri" panose="020F0502020204030204" pitchFamily="34" charset="0"/>
                <a:cs typeface="Times New Roman" panose="02020603050405020304" pitchFamily="18" charset="0"/>
              </a:rPr>
              <a:t>mantram</a:t>
            </a:r>
            <a:r>
              <a:rPr lang="en-US" sz="2200" b="1" dirty="0">
                <a:latin typeface="Calibri" panose="020F0502020204030204" pitchFamily="34" charset="0"/>
                <a:ea typeface="Calibri" panose="020F0502020204030204" pitchFamily="34" charset="0"/>
                <a:cs typeface="Times New Roman" panose="02020603050405020304" pitchFamily="18" charset="0"/>
              </a:rPr>
              <a:t> repetition</a:t>
            </a:r>
            <a:r>
              <a:rPr lang="en-US" sz="2200" dirty="0">
                <a:latin typeface="Calibri" panose="020F0502020204030204" pitchFamily="34" charset="0"/>
                <a:ea typeface="Calibri" panose="020F0502020204030204" pitchFamily="34" charset="0"/>
                <a:cs typeface="Times New Roman" panose="02020603050405020304" pitchFamily="18" charset="0"/>
              </a:rPr>
              <a:t> for </a:t>
            </a:r>
            <a:r>
              <a:rPr lang="en-US" sz="2200" b="1" dirty="0">
                <a:latin typeface="Calibri" panose="020F0502020204030204" pitchFamily="34" charset="0"/>
                <a:ea typeface="Calibri" panose="020F0502020204030204" pitchFamily="34" charset="0"/>
                <a:cs typeface="Times New Roman" panose="02020603050405020304" pitchFamily="18" charset="0"/>
              </a:rPr>
              <a:t>15 minutes of </a:t>
            </a:r>
          </a:p>
          <a:p>
            <a:pPr marL="0" indent="0">
              <a:spcBef>
                <a:spcPts val="0"/>
              </a:spcBef>
              <a:spcAft>
                <a:spcPts val="0"/>
              </a:spcAft>
              <a:buNone/>
            </a:pPr>
            <a:r>
              <a:rPr lang="en-US" sz="2200" b="1" dirty="0">
                <a:latin typeface="Calibri" panose="020F0502020204030204" pitchFamily="34" charset="0"/>
                <a:ea typeface="Calibri" panose="020F0502020204030204" pitchFamily="34" charset="0"/>
                <a:cs typeface="Times New Roman" panose="02020603050405020304" pitchFamily="18" charset="0"/>
              </a:rPr>
              <a:t>         more</a:t>
            </a:r>
            <a:r>
              <a:rPr lang="en-US" sz="2200" dirty="0">
                <a:latin typeface="Calibri" panose="020F0502020204030204" pitchFamily="34" charset="0"/>
                <a:ea typeface="Calibri" panose="020F0502020204030204" pitchFamily="34" charset="0"/>
                <a:cs typeface="Times New Roman" panose="02020603050405020304" pitchFamily="18" charset="0"/>
              </a:rPr>
              <a:t>, either by using an app, taking an online or in-person class, or     </a:t>
            </a:r>
          </a:p>
          <a:p>
            <a:pPr marL="0" indent="0">
              <a:spcBef>
                <a:spcPts val="0"/>
              </a:spcBef>
              <a:spcAft>
                <a:spcPts val="0"/>
              </a:spcAft>
              <a:buNone/>
            </a:pPr>
            <a:r>
              <a:rPr lang="en-US" sz="2200" dirty="0">
                <a:latin typeface="Calibri" panose="020F0502020204030204" pitchFamily="34" charset="0"/>
                <a:ea typeface="Calibri" panose="020F0502020204030204" pitchFamily="34" charset="0"/>
                <a:cs typeface="Times New Roman" panose="02020603050405020304" pitchFamily="18" charset="0"/>
              </a:rPr>
              <a:t>         doing it on your own after some training”</a:t>
            </a:r>
          </a:p>
          <a:p>
            <a:pPr marL="0" indent="0">
              <a:spcBef>
                <a:spcPts val="0"/>
              </a:spcBef>
              <a:spcAft>
                <a:spcPts val="0"/>
              </a:spcAft>
              <a:buNone/>
            </a:pPr>
            <a:r>
              <a:rPr lang="en-US" sz="2200" dirty="0">
                <a:latin typeface="Calibri" panose="020F0502020204030204" pitchFamily="34" charset="0"/>
                <a:ea typeface="Calibri" panose="020F0502020204030204" pitchFamily="34" charset="0"/>
                <a:cs typeface="Times New Roman" panose="02020603050405020304" pitchFamily="18" charset="0"/>
              </a:rPr>
              <a:t>        </a:t>
            </a:r>
          </a:p>
          <a:p>
            <a:pPr>
              <a:spcBef>
                <a:spcPts val="0"/>
              </a:spcBef>
              <a:spcAft>
                <a:spcPts val="0"/>
              </a:spcAft>
              <a:buFont typeface="Arial" panose="020B0604020202020204" pitchFamily="34" charset="0"/>
              <a:buChar char="•"/>
            </a:pPr>
            <a:r>
              <a:rPr lang="en-US" sz="2200" b="1" dirty="0">
                <a:latin typeface="Calibri" panose="020F0502020204030204" pitchFamily="34" charset="0"/>
                <a:ea typeface="Calibri" panose="020F0502020204030204" pitchFamily="34" charset="0"/>
                <a:cs typeface="Times New Roman" panose="02020603050405020304" pitchFamily="18" charset="0"/>
              </a:rPr>
              <a:t>   Asked about # classes or sessions:</a:t>
            </a:r>
            <a:r>
              <a:rPr lang="en-US" sz="2200" dirty="0">
                <a:latin typeface="Calibri" panose="020F0502020204030204" pitchFamily="34" charset="0"/>
                <a:ea typeface="Calibri" panose="020F0502020204030204" pitchFamily="34" charset="0"/>
                <a:cs typeface="Times New Roman" panose="02020603050405020304" pitchFamily="18" charset="0"/>
              </a:rPr>
              <a:t> 	</a:t>
            </a:r>
          </a:p>
          <a:p>
            <a:pPr marL="0" indent="0">
              <a:spcBef>
                <a:spcPts val="0"/>
              </a:spcBef>
              <a:spcAft>
                <a:spcPts val="0"/>
              </a:spcAft>
              <a:buNone/>
            </a:pPr>
            <a:r>
              <a:rPr lang="en-US" sz="2200" dirty="0">
                <a:latin typeface="Calibri" panose="020F0502020204030204" pitchFamily="34" charset="0"/>
                <a:ea typeface="Calibri" panose="020F0502020204030204" pitchFamily="34" charset="0"/>
                <a:cs typeface="Times New Roman" panose="02020603050405020304" pitchFamily="18" charset="0"/>
              </a:rPr>
              <a:t>       - “doing it </a:t>
            </a:r>
            <a:r>
              <a:rPr lang="en-US" sz="2200" u="sng" dirty="0">
                <a:latin typeface="Calibri" panose="020F0502020204030204" pitchFamily="34" charset="0"/>
                <a:ea typeface="Calibri" panose="020F0502020204030204" pitchFamily="34" charset="0"/>
                <a:cs typeface="Times New Roman" panose="02020603050405020304" pitchFamily="18" charset="0"/>
              </a:rPr>
              <a:t>on your own </a:t>
            </a:r>
            <a:r>
              <a:rPr lang="en-US" sz="2200" dirty="0">
                <a:latin typeface="Calibri" panose="020F0502020204030204" pitchFamily="34" charset="0"/>
                <a:ea typeface="Calibri" panose="020F0502020204030204" pitchFamily="34" charset="0"/>
                <a:cs typeface="Times New Roman" panose="02020603050405020304" pitchFamily="18" charset="0"/>
              </a:rPr>
              <a:t>after some training”</a:t>
            </a:r>
          </a:p>
          <a:p>
            <a:pPr marL="0" indent="0">
              <a:spcBef>
                <a:spcPts val="0"/>
              </a:spcBef>
              <a:spcAft>
                <a:spcPts val="0"/>
              </a:spcAft>
              <a:buNone/>
            </a:pPr>
            <a:r>
              <a:rPr lang="en-US" sz="2200" dirty="0">
                <a:latin typeface="Calibri" panose="020F0502020204030204" pitchFamily="34" charset="0"/>
                <a:ea typeface="Calibri" panose="020F0502020204030204" pitchFamily="34" charset="0"/>
                <a:cs typeface="Times New Roman" panose="02020603050405020304" pitchFamily="18" charset="0"/>
              </a:rPr>
              <a:t>	- “in-person with a </a:t>
            </a:r>
            <a:r>
              <a:rPr lang="en-US" sz="2200" u="sng" dirty="0">
                <a:latin typeface="Calibri" panose="020F0502020204030204" pitchFamily="34" charset="0"/>
                <a:ea typeface="Calibri" panose="020F0502020204030204" pitchFamily="34" charset="0"/>
                <a:cs typeface="Times New Roman" panose="02020603050405020304" pitchFamily="18" charset="0"/>
              </a:rPr>
              <a:t>community provider</a:t>
            </a:r>
            <a:r>
              <a:rPr lang="en-US" sz="2200" dirty="0">
                <a:latin typeface="Calibri" panose="020F0502020204030204" pitchFamily="34" charset="0"/>
                <a:ea typeface="Calibri" panose="020F0502020204030204" pitchFamily="34" charset="0"/>
                <a:cs typeface="Times New Roman" panose="02020603050405020304" pitchFamily="18" charset="0"/>
              </a:rPr>
              <a:t>”</a:t>
            </a:r>
          </a:p>
          <a:p>
            <a:pPr marL="0" indent="0">
              <a:spcBef>
                <a:spcPts val="0"/>
              </a:spcBef>
              <a:spcAft>
                <a:spcPts val="0"/>
              </a:spcAft>
              <a:buNone/>
            </a:pPr>
            <a:r>
              <a:rPr lang="en-US" sz="2200" dirty="0">
                <a:latin typeface="Calibri" panose="020F0502020204030204" pitchFamily="34" charset="0"/>
                <a:ea typeface="Calibri" panose="020F0502020204030204" pitchFamily="34" charset="0"/>
                <a:cs typeface="Times New Roman" panose="02020603050405020304" pitchFamily="18" charset="0"/>
              </a:rPr>
              <a:t> 	- “in-person with a VA provider”</a:t>
            </a:r>
          </a:p>
          <a:p>
            <a:pPr marL="0" indent="0">
              <a:spcBef>
                <a:spcPts val="0"/>
              </a:spcBef>
              <a:spcAft>
                <a:spcPts val="0"/>
              </a:spcAft>
              <a:buNone/>
            </a:pPr>
            <a:r>
              <a:rPr lang="en-US" sz="2200" dirty="0">
                <a:latin typeface="Calibri" panose="020F0502020204030204" pitchFamily="34" charset="0"/>
                <a:ea typeface="Calibri" panose="020F0502020204030204" pitchFamily="34" charset="0"/>
                <a:cs typeface="Times New Roman" panose="02020603050405020304" pitchFamily="18" charset="0"/>
              </a:rPr>
              <a:t>	- “</a:t>
            </a:r>
            <a:r>
              <a:rPr lang="en-US" sz="2200" u="sng" dirty="0">
                <a:latin typeface="Calibri" panose="020F0502020204030204" pitchFamily="34" charset="0"/>
                <a:ea typeface="Calibri" panose="020F0502020204030204" pitchFamily="34" charset="0"/>
                <a:cs typeface="Times New Roman" panose="02020603050405020304" pitchFamily="18" charset="0"/>
              </a:rPr>
              <a:t>at home guided</a:t>
            </a:r>
            <a:r>
              <a:rPr lang="en-US" sz="2200" dirty="0">
                <a:latin typeface="Calibri" panose="020F0502020204030204" pitchFamily="34" charset="0"/>
                <a:ea typeface="Calibri" panose="020F0502020204030204" pitchFamily="34" charset="0"/>
                <a:cs typeface="Times New Roman" panose="02020603050405020304" pitchFamily="18" charset="0"/>
              </a:rPr>
              <a:t> by a VA provider” </a:t>
            </a:r>
          </a:p>
          <a:p>
            <a:pPr marL="0" indent="0">
              <a:spcBef>
                <a:spcPts val="0"/>
              </a:spcBef>
              <a:spcAft>
                <a:spcPts val="0"/>
              </a:spcAft>
              <a:buNone/>
            </a:pPr>
            <a:r>
              <a:rPr lang="en-US" sz="2200" dirty="0">
                <a:latin typeface="Calibri" panose="020F0502020204030204" pitchFamily="34" charset="0"/>
                <a:ea typeface="Calibri" panose="020F0502020204030204" pitchFamily="34" charset="0"/>
                <a:cs typeface="Times New Roman" panose="02020603050405020304" pitchFamily="18" charset="0"/>
              </a:rPr>
              <a:t>	- “at home guided by a community provider”</a:t>
            </a:r>
          </a:p>
          <a:p>
            <a:pPr marL="0" indent="0">
              <a:spcBef>
                <a:spcPts val="0"/>
              </a:spcBef>
              <a:spcAft>
                <a:spcPts val="0"/>
              </a:spcAft>
              <a:buNone/>
            </a:pPr>
            <a:r>
              <a:rPr lang="en-US" sz="2200" dirty="0">
                <a:latin typeface="Calibri" panose="020F0502020204030204" pitchFamily="34" charset="0"/>
                <a:ea typeface="Calibri" panose="020F0502020204030204" pitchFamily="34" charset="0"/>
                <a:cs typeface="Times New Roman" panose="02020603050405020304" pitchFamily="18" charset="0"/>
              </a:rPr>
              <a:t>	- “on my own, </a:t>
            </a:r>
            <a:r>
              <a:rPr lang="en-US" sz="2200" u="sng" dirty="0">
                <a:latin typeface="Calibri" panose="020F0502020204030204" pitchFamily="34" charset="0"/>
                <a:ea typeface="Calibri" panose="020F0502020204030204" pitchFamily="34" charset="0"/>
                <a:cs typeface="Times New Roman" panose="02020603050405020304" pitchFamily="18" charset="0"/>
              </a:rPr>
              <a:t>using a recording, video, or app”  </a:t>
            </a:r>
            <a:r>
              <a:rPr lang="en-US" sz="2200" dirty="0">
                <a:latin typeface="Calibri" panose="020F0502020204030204" pitchFamily="34" charset="0"/>
                <a:ea typeface="Calibri" panose="020F0502020204030204" pitchFamily="34" charset="0"/>
                <a:cs typeface="Times New Roman" panose="02020603050405020304" pitchFamily="18" charset="0"/>
              </a:rPr>
              <a:t>and “Other”</a:t>
            </a:r>
          </a:p>
          <a:p>
            <a:pPr>
              <a:spcBef>
                <a:spcPts val="0"/>
              </a:spcBef>
              <a:spcAft>
                <a:spcPts val="0"/>
              </a:spcAft>
              <a:buFont typeface="Arial" panose="020B0604020202020204" pitchFamily="34" charset="0"/>
              <a:buChar char="•"/>
            </a:pPr>
            <a:r>
              <a:rPr lang="en-US" sz="2200" dirty="0">
                <a:latin typeface="Calibri" panose="020F0502020204030204" pitchFamily="34" charset="0"/>
                <a:ea typeface="Calibri" panose="020F0502020204030204" pitchFamily="34" charset="0"/>
                <a:cs typeface="Times New Roman" panose="02020603050405020304" pitchFamily="18" charset="0"/>
              </a:rPr>
              <a:t>Asked about # times in past 4 weeks, and 4 weeks before that.</a:t>
            </a:r>
          </a:p>
          <a:p>
            <a:pPr marL="0" indent="0">
              <a:spcBef>
                <a:spcPts val="0"/>
              </a:spcBef>
              <a:spcAft>
                <a:spcPts val="0"/>
              </a:spcAft>
              <a:buNone/>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buNone/>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buNone/>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sz="2000" dirty="0">
              <a:solidFill>
                <a:schemeClr val="dk1"/>
              </a:solidFill>
              <a:ea typeface="Calibri"/>
              <a:cs typeface="Calibri"/>
              <a:sym typeface="Calibri"/>
            </a:endParaRPr>
          </a:p>
          <a:p>
            <a:pPr marL="257175" indent="-104775">
              <a:spcBef>
                <a:spcPts val="0"/>
              </a:spcBef>
              <a:spcAft>
                <a:spcPts val="0"/>
              </a:spcAft>
              <a:buClr>
                <a:schemeClr val="dk1"/>
              </a:buClr>
              <a:buSzPts val="3200"/>
              <a:buNone/>
            </a:pPr>
            <a:endParaRPr sz="2400" dirty="0">
              <a:solidFill>
                <a:schemeClr val="dk1"/>
              </a:solidFill>
              <a:latin typeface="Calibri"/>
              <a:ea typeface="Calibri"/>
              <a:cs typeface="Calibri"/>
              <a:sym typeface="Calibri"/>
            </a:endParaRPr>
          </a:p>
        </p:txBody>
      </p:sp>
      <p:sp>
        <p:nvSpPr>
          <p:cNvPr id="83" name="Shape 83"/>
          <p:cNvSpPr txBox="1">
            <a:spLocks noGrp="1"/>
          </p:cNvSpPr>
          <p:nvPr>
            <p:ph type="sldNum" idx="12"/>
          </p:nvPr>
        </p:nvSpPr>
        <p:spPr>
          <a:xfrm>
            <a:off x="6553200" y="5772150"/>
            <a:ext cx="2133600" cy="228600"/>
          </a:xfrm>
          <a:prstGeom prst="rect">
            <a:avLst/>
          </a:prstGeom>
          <a:noFill/>
          <a:ln>
            <a:noFill/>
          </a:ln>
        </p:spPr>
        <p:txBody>
          <a:bodyPr spcFirstLastPara="1" vert="horz" wrap="square" lIns="68569" tIns="34275" rIns="68569" bIns="34275" numCol="1" anchor="ctr" anchorCtr="0" compatLnSpc="1">
            <a:prstTxWarp prst="textNoShape">
              <a:avLst/>
            </a:prstTxWarp>
            <a:noAutofit/>
          </a:bodyPr>
          <a:lstStyle/>
          <a:p>
            <a:pPr>
              <a:spcBef>
                <a:spcPts val="0"/>
              </a:spcBef>
              <a:spcAft>
                <a:spcPts val="0"/>
              </a:spcAft>
            </a:pPr>
            <a:fld id="{00000000-1234-1234-1234-123412341234}" type="slidenum">
              <a:rPr lang="en-US" sz="750">
                <a:solidFill>
                  <a:schemeClr val="lt1"/>
                </a:solidFill>
                <a:latin typeface="Calibri"/>
                <a:ea typeface="Calibri"/>
                <a:cs typeface="Calibri"/>
                <a:sym typeface="Calibri"/>
              </a:rPr>
              <a:pPr>
                <a:spcBef>
                  <a:spcPts val="0"/>
                </a:spcBef>
                <a:spcAft>
                  <a:spcPts val="0"/>
                </a:spcAft>
              </a:pPr>
              <a:t>5</a:t>
            </a:fld>
            <a:endParaRPr sz="750" dirty="0">
              <a:solidFill>
                <a:schemeClr val="lt1"/>
              </a:solidFill>
              <a:latin typeface="Calibri"/>
              <a:ea typeface="Calibri"/>
              <a:cs typeface="Calibri"/>
              <a:sym typeface="Calibri"/>
            </a:endParaRPr>
          </a:p>
        </p:txBody>
      </p:sp>
      <p:sp>
        <p:nvSpPr>
          <p:cNvPr id="2" name="Shape 81">
            <a:extLst>
              <a:ext uri="{FF2B5EF4-FFF2-40B4-BE49-F238E27FC236}">
                <a16:creationId xmlns:a16="http://schemas.microsoft.com/office/drawing/2014/main" id="{33E8BDD4-C4C0-2985-0F0F-D0FDD497FF3F}"/>
              </a:ext>
            </a:extLst>
          </p:cNvPr>
          <p:cNvSpPr txBox="1">
            <a:spLocks/>
          </p:cNvSpPr>
          <p:nvPr/>
        </p:nvSpPr>
        <p:spPr>
          <a:xfrm>
            <a:off x="-457200" y="209593"/>
            <a:ext cx="10692130" cy="473602"/>
          </a:xfrm>
          <a:prstGeom prst="rect">
            <a:avLst/>
          </a:prstGeom>
          <a:noFill/>
          <a:ln>
            <a:noFill/>
          </a:ln>
        </p:spPr>
        <p:txBody>
          <a:bodyPr spcFirstLastPara="1" wrap="square" lIns="91425" tIns="45700" rIns="91425" bIns="45700" anchor="t" anchorCtr="0">
            <a:noAutofit/>
          </a:bodyPr>
          <a:lst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sz="3200" b="1" dirty="0">
                <a:solidFill>
                  <a:schemeClr val="bg1"/>
                </a:solidFill>
              </a:rPr>
              <a:t>Methods- How the Survey Defined CIH Therapies</a:t>
            </a:r>
            <a:endParaRPr lang="en-US" sz="3200" b="1" dirty="0">
              <a:solidFill>
                <a:schemeClr val="bg1"/>
              </a:solidFill>
              <a:sym typeface="Arial"/>
            </a:endParaRPr>
          </a:p>
        </p:txBody>
      </p:sp>
    </p:spTree>
    <p:extLst>
      <p:ext uri="{BB962C8B-B14F-4D97-AF65-F5344CB8AC3E}">
        <p14:creationId xmlns:p14="http://schemas.microsoft.com/office/powerpoint/2010/main" val="34161055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62803" y="937618"/>
            <a:ext cx="8420100" cy="365522"/>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2400" b="1" dirty="0">
                <a:solidFill>
                  <a:schemeClr val="lt1"/>
                </a:solidFill>
                <a:latin typeface="Calibri" panose="020F0502020204030204" pitchFamily="34" charset="0"/>
                <a:cs typeface="Calibri" panose="020F0502020204030204" pitchFamily="34" charset="0"/>
                <a:sym typeface="Arial"/>
              </a:rPr>
              <a:t>VA OPCC&amp;CT’s Veterans’ CIH Experience Survey</a:t>
            </a:r>
            <a:endParaRPr sz="2400" b="1" dirty="0">
              <a:solidFill>
                <a:schemeClr val="lt1"/>
              </a:solidFill>
              <a:latin typeface="Calibri" panose="020F0502020204030204" pitchFamily="34" charset="0"/>
              <a:cs typeface="Calibri" panose="020F0502020204030204" pitchFamily="34" charset="0"/>
              <a:sym typeface="Arial"/>
            </a:endParaRPr>
          </a:p>
        </p:txBody>
      </p:sp>
      <p:sp>
        <p:nvSpPr>
          <p:cNvPr id="82" name="Shape 82"/>
          <p:cNvSpPr txBox="1">
            <a:spLocks noGrp="1"/>
          </p:cNvSpPr>
          <p:nvPr>
            <p:ph type="body" idx="1"/>
          </p:nvPr>
        </p:nvSpPr>
        <p:spPr>
          <a:xfrm>
            <a:off x="201706" y="1343025"/>
            <a:ext cx="8942294" cy="3886200"/>
          </a:xfrm>
          <a:prstGeom prst="rect">
            <a:avLst/>
          </a:prstGeom>
          <a:noFill/>
          <a:ln>
            <a:noFill/>
          </a:ln>
        </p:spPr>
        <p:txBody>
          <a:bodyPr spcFirstLastPara="1" wrap="square" lIns="68569" tIns="34275" rIns="68569" bIns="34275" anchor="t" anchorCtr="0">
            <a:noAutofit/>
          </a:bodyPr>
          <a:lstStyle/>
          <a:p>
            <a:pPr marL="0" indent="0">
              <a:spcBef>
                <a:spcPts val="0"/>
              </a:spcBef>
              <a:buNone/>
            </a:pPr>
            <a:endParaRPr lang="en-US" dirty="0"/>
          </a:p>
          <a:p>
            <a:pPr marL="0" indent="0">
              <a:spcBef>
                <a:spcPts val="0"/>
              </a:spcBef>
              <a:buNone/>
            </a:pPr>
            <a:endParaRPr lang="en-US" dirty="0"/>
          </a:p>
          <a:p>
            <a:pPr marL="257175" indent="-104775">
              <a:spcBef>
                <a:spcPts val="0"/>
              </a:spcBef>
              <a:spcAft>
                <a:spcPts val="0"/>
              </a:spcAft>
              <a:buClr>
                <a:schemeClr val="dk1"/>
              </a:buClr>
              <a:buSzPts val="3200"/>
              <a:buNone/>
            </a:pPr>
            <a:endParaRPr sz="2100" dirty="0">
              <a:latin typeface="Calibri"/>
              <a:ea typeface="Calibri"/>
              <a:cs typeface="Calibri"/>
              <a:sym typeface="Calibri"/>
            </a:endParaRPr>
          </a:p>
          <a:p>
            <a:pPr marL="495300">
              <a:spcBef>
                <a:spcPts val="0"/>
              </a:spcBef>
              <a:spcAft>
                <a:spcPts val="0"/>
              </a:spcAft>
              <a:buClr>
                <a:schemeClr val="dk1"/>
              </a:buClr>
              <a:buSzPts val="3200"/>
              <a:buFont typeface="Arial" panose="020B0604020202020204" pitchFamily="34" charset="0"/>
              <a:buChar char="•"/>
            </a:pPr>
            <a:endParaRPr lang="en-US" sz="2400" i="1" dirty="0">
              <a:latin typeface="Calibri"/>
              <a:ea typeface="Calibri"/>
              <a:cs typeface="Calibri"/>
              <a:sym typeface="Calibri"/>
            </a:endParaRPr>
          </a:p>
        </p:txBody>
      </p:sp>
      <p:sp>
        <p:nvSpPr>
          <p:cNvPr id="83" name="Shape 83"/>
          <p:cNvSpPr txBox="1">
            <a:spLocks noGrp="1"/>
          </p:cNvSpPr>
          <p:nvPr>
            <p:ph type="sldNum" idx="12"/>
          </p:nvPr>
        </p:nvSpPr>
        <p:spPr>
          <a:xfrm>
            <a:off x="6553200" y="5772150"/>
            <a:ext cx="2133600" cy="228600"/>
          </a:xfrm>
          <a:prstGeom prst="rect">
            <a:avLst/>
          </a:prstGeom>
          <a:noFill/>
          <a:ln>
            <a:noFill/>
          </a:ln>
        </p:spPr>
        <p:txBody>
          <a:bodyPr spcFirstLastPara="1" vert="horz" wrap="square" lIns="68569" tIns="34275" rIns="68569" bIns="34275" numCol="1" anchor="ctr" anchorCtr="0" compatLnSpc="1">
            <a:prstTxWarp prst="textNoShape">
              <a:avLst/>
            </a:prstTxWarp>
            <a:noAutofit/>
          </a:bodyPr>
          <a:lstStyle/>
          <a:p>
            <a:pPr>
              <a:spcBef>
                <a:spcPts val="0"/>
              </a:spcBef>
              <a:spcAft>
                <a:spcPts val="0"/>
              </a:spcAft>
            </a:pPr>
            <a:fld id="{00000000-1234-1234-1234-123412341234}" type="slidenum">
              <a:rPr lang="en-US" sz="750">
                <a:solidFill>
                  <a:schemeClr val="lt1"/>
                </a:solidFill>
                <a:latin typeface="Calibri"/>
                <a:ea typeface="Calibri"/>
                <a:cs typeface="Calibri"/>
                <a:sym typeface="Calibri"/>
              </a:rPr>
              <a:pPr>
                <a:spcBef>
                  <a:spcPts val="0"/>
                </a:spcBef>
                <a:spcAft>
                  <a:spcPts val="0"/>
                </a:spcAft>
              </a:pPr>
              <a:t>50</a:t>
            </a:fld>
            <a:endParaRPr sz="750">
              <a:solidFill>
                <a:schemeClr val="lt1"/>
              </a:solidFill>
              <a:latin typeface="Calibri"/>
              <a:ea typeface="Calibri"/>
              <a:cs typeface="Calibri"/>
              <a:sym typeface="Calibri"/>
            </a:endParaRPr>
          </a:p>
        </p:txBody>
      </p:sp>
      <p:graphicFrame>
        <p:nvGraphicFramePr>
          <p:cNvPr id="3" name="Table 2">
            <a:extLst>
              <a:ext uri="{FF2B5EF4-FFF2-40B4-BE49-F238E27FC236}">
                <a16:creationId xmlns:a16="http://schemas.microsoft.com/office/drawing/2014/main" id="{8DEA6C2D-2C75-4BAE-8EE0-ABC27D771AF9}"/>
              </a:ext>
            </a:extLst>
          </p:cNvPr>
          <p:cNvGraphicFramePr>
            <a:graphicFrameLocks noGrp="1"/>
          </p:cNvGraphicFramePr>
          <p:nvPr/>
        </p:nvGraphicFramePr>
        <p:xfrm>
          <a:off x="175036" y="1524000"/>
          <a:ext cx="8707867" cy="4545472"/>
        </p:xfrm>
        <a:graphic>
          <a:graphicData uri="http://schemas.openxmlformats.org/drawingml/2006/table">
            <a:tbl>
              <a:tblPr firstRow="1" firstCol="1" bandRow="1">
                <a:tableStyleId>{5C22544A-7EE6-4342-B048-85BDC9FD1C3A}</a:tableStyleId>
              </a:tblPr>
              <a:tblGrid>
                <a:gridCol w="3499415">
                  <a:extLst>
                    <a:ext uri="{9D8B030D-6E8A-4147-A177-3AD203B41FA5}">
                      <a16:colId xmlns:a16="http://schemas.microsoft.com/office/drawing/2014/main" val="2249588297"/>
                    </a:ext>
                  </a:extLst>
                </a:gridCol>
                <a:gridCol w="5208452">
                  <a:extLst>
                    <a:ext uri="{9D8B030D-6E8A-4147-A177-3AD203B41FA5}">
                      <a16:colId xmlns:a16="http://schemas.microsoft.com/office/drawing/2014/main" val="4146606831"/>
                    </a:ext>
                  </a:extLst>
                </a:gridCol>
              </a:tblGrid>
              <a:tr h="573682">
                <a:tc>
                  <a:txBody>
                    <a:bodyPr/>
                    <a:lstStyle/>
                    <a:p>
                      <a:pPr marL="0" marR="0">
                        <a:lnSpc>
                          <a:spcPct val="107000"/>
                        </a:lnSpc>
                        <a:spcBef>
                          <a:spcPts val="0"/>
                        </a:spcBef>
                        <a:spcAft>
                          <a:spcPts val="0"/>
                        </a:spcAft>
                      </a:pPr>
                      <a:r>
                        <a:rPr lang="en-US" sz="2400" dirty="0">
                          <a:effectLst/>
                        </a:rPr>
                        <a:t>Construct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2400" dirty="0">
                          <a:effectLst/>
                        </a:rPr>
                        <a:t>Measure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957263161"/>
                  </a:ext>
                </a:extLst>
              </a:tr>
              <a:tr h="797918">
                <a:tc>
                  <a:txBody>
                    <a:bodyPr/>
                    <a:lstStyle/>
                    <a:p>
                      <a:pPr marL="0" marR="0">
                        <a:lnSpc>
                          <a:spcPct val="107000"/>
                        </a:lnSpc>
                        <a:spcBef>
                          <a:spcPts val="0"/>
                        </a:spcBef>
                        <a:spcAft>
                          <a:spcPts val="0"/>
                        </a:spcAft>
                      </a:pPr>
                      <a:r>
                        <a:rPr lang="en-US" sz="2400" dirty="0">
                          <a:effectLst/>
                        </a:rPr>
                        <a:t>Pain intensity and interference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2400" b="1" dirty="0">
                          <a:effectLst/>
                        </a:rPr>
                        <a:t>Brief Pain Inventory (BPI) </a:t>
                      </a:r>
                    </a:p>
                  </a:txBody>
                  <a:tcPr marL="51435" marR="51435" marT="0" marB="0"/>
                </a:tc>
                <a:extLst>
                  <a:ext uri="{0D108BD9-81ED-4DB2-BD59-A6C34878D82A}">
                    <a16:rowId xmlns:a16="http://schemas.microsoft.com/office/drawing/2014/main" val="750297173"/>
                  </a:ext>
                </a:extLst>
              </a:tr>
              <a:tr h="1364833">
                <a:tc>
                  <a:txBody>
                    <a:bodyPr/>
                    <a:lstStyle/>
                    <a:p>
                      <a:pPr marL="0" marR="0">
                        <a:lnSpc>
                          <a:spcPct val="107000"/>
                        </a:lnSpc>
                        <a:spcBef>
                          <a:spcPts val="0"/>
                        </a:spcBef>
                        <a:spcAft>
                          <a:spcPts val="0"/>
                        </a:spcAft>
                      </a:pPr>
                      <a:r>
                        <a:rPr lang="en-US" sz="2400" dirty="0">
                          <a:effectLst/>
                        </a:rPr>
                        <a:t>Overall mental health, overall physical health, fatigue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2400" b="1" dirty="0">
                          <a:effectLst/>
                        </a:rPr>
                        <a:t>PROMIS 10</a:t>
                      </a:r>
                    </a:p>
                  </a:txBody>
                  <a:tcPr marL="51435" marR="51435" marT="0" marB="0"/>
                </a:tc>
                <a:extLst>
                  <a:ext uri="{0D108BD9-81ED-4DB2-BD59-A6C34878D82A}">
                    <a16:rowId xmlns:a16="http://schemas.microsoft.com/office/drawing/2014/main" val="2455767368"/>
                  </a:ext>
                </a:extLst>
              </a:tr>
              <a:tr h="603013">
                <a:tc>
                  <a:txBody>
                    <a:bodyPr/>
                    <a:lstStyle/>
                    <a:p>
                      <a:pPr marL="0" marR="0">
                        <a:lnSpc>
                          <a:spcPct val="107000"/>
                        </a:lnSpc>
                        <a:spcBef>
                          <a:spcPts val="0"/>
                        </a:spcBef>
                        <a:spcAft>
                          <a:spcPts val="0"/>
                        </a:spcAft>
                      </a:pPr>
                      <a:r>
                        <a:rPr lang="en-US" sz="2400" dirty="0">
                          <a:effectLst/>
                        </a:rPr>
                        <a:t>Feeling depressed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2400" b="1" dirty="0">
                          <a:effectLst/>
                        </a:rPr>
                        <a:t>PHQ2</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745577525"/>
                  </a:ext>
                </a:extLst>
              </a:tr>
              <a:tr h="603013">
                <a:tc>
                  <a:txBody>
                    <a:bodyPr/>
                    <a:lstStyle/>
                    <a:p>
                      <a:pPr marL="0" marR="0">
                        <a:lnSpc>
                          <a:spcPct val="107000"/>
                        </a:lnSpc>
                        <a:spcBef>
                          <a:spcPts val="0"/>
                        </a:spcBef>
                        <a:spcAft>
                          <a:spcPts val="0"/>
                        </a:spcAft>
                      </a:pPr>
                      <a:r>
                        <a:rPr lang="en-US" sz="2400">
                          <a:effectLst/>
                        </a:rPr>
                        <a:t>Stress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2400" b="1" dirty="0">
                          <a:effectLst/>
                        </a:rPr>
                        <a:t>Perceived Stress Scale (PSS)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961591968"/>
                  </a:ext>
                </a:extLst>
              </a:tr>
              <a:tr h="603013">
                <a:tc>
                  <a:txBody>
                    <a:bodyPr/>
                    <a:lstStyle/>
                    <a:p>
                      <a:pPr marL="0" marR="0">
                        <a:lnSpc>
                          <a:spcPct val="107000"/>
                        </a:lnSpc>
                        <a:spcBef>
                          <a:spcPts val="0"/>
                        </a:spcBef>
                        <a:spcAft>
                          <a:spcPts val="0"/>
                        </a:spcAft>
                      </a:pPr>
                      <a:r>
                        <a:rPr lang="en-US" sz="2400">
                          <a:effectLst/>
                        </a:rPr>
                        <a:t>Purpose in life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2400" b="1" dirty="0">
                          <a:effectLst/>
                        </a:rPr>
                        <a:t>Life Engagement</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704844040"/>
                  </a:ext>
                </a:extLst>
              </a:tr>
            </a:tbl>
          </a:graphicData>
        </a:graphic>
      </p:graphicFrame>
      <p:sp>
        <p:nvSpPr>
          <p:cNvPr id="2" name="Shape 81">
            <a:extLst>
              <a:ext uri="{FF2B5EF4-FFF2-40B4-BE49-F238E27FC236}">
                <a16:creationId xmlns:a16="http://schemas.microsoft.com/office/drawing/2014/main" id="{5A591774-EF26-BC06-774B-10ABFA20FBB3}"/>
              </a:ext>
            </a:extLst>
          </p:cNvPr>
          <p:cNvSpPr txBox="1">
            <a:spLocks/>
          </p:cNvSpPr>
          <p:nvPr/>
        </p:nvSpPr>
        <p:spPr>
          <a:xfrm>
            <a:off x="-457200" y="209593"/>
            <a:ext cx="10692130" cy="473602"/>
          </a:xfrm>
          <a:prstGeom prst="rect">
            <a:avLst/>
          </a:prstGeom>
          <a:noFill/>
          <a:ln>
            <a:noFill/>
          </a:ln>
        </p:spPr>
        <p:txBody>
          <a:bodyPr spcFirstLastPara="1" wrap="square" lIns="91425" tIns="45700" rIns="91425" bIns="45700" anchor="t" anchorCtr="0">
            <a:noAutofit/>
          </a:bodyPr>
          <a:lst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sz="3200" b="1" dirty="0">
                <a:solidFill>
                  <a:schemeClr val="bg1"/>
                </a:solidFill>
              </a:rPr>
              <a:t>Methods- The Survey Outcome Measures</a:t>
            </a:r>
            <a:endParaRPr lang="en-US" sz="3200" b="1" dirty="0">
              <a:solidFill>
                <a:schemeClr val="bg1"/>
              </a:solidFill>
              <a:sym typeface="Arial"/>
            </a:endParaRPr>
          </a:p>
        </p:txBody>
      </p:sp>
    </p:spTree>
    <p:extLst>
      <p:ext uri="{BB962C8B-B14F-4D97-AF65-F5344CB8AC3E}">
        <p14:creationId xmlns:p14="http://schemas.microsoft.com/office/powerpoint/2010/main" val="27494053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7653-433A-4E2D-8DED-445EAEBB7A08}"/>
              </a:ext>
            </a:extLst>
          </p:cNvPr>
          <p:cNvSpPr>
            <a:spLocks noGrp="1"/>
          </p:cNvSpPr>
          <p:nvPr>
            <p:ph type="title"/>
          </p:nvPr>
        </p:nvSpPr>
        <p:spPr/>
        <p:txBody>
          <a:bodyPr/>
          <a:lstStyle/>
          <a:p>
            <a:pPr algn="ctr"/>
            <a:r>
              <a:rPr lang="en-US" sz="3200" b="1" cap="none" dirty="0">
                <a:latin typeface="+mj-lt"/>
              </a:rPr>
              <a:t>Methods: Analysis </a:t>
            </a:r>
          </a:p>
        </p:txBody>
      </p:sp>
      <p:sp>
        <p:nvSpPr>
          <p:cNvPr id="3" name="Content Placeholder 2">
            <a:extLst>
              <a:ext uri="{FF2B5EF4-FFF2-40B4-BE49-F238E27FC236}">
                <a16:creationId xmlns:a16="http://schemas.microsoft.com/office/drawing/2014/main" id="{E9D3ECE8-FD5E-DC38-0B53-BB69132E0AF7}"/>
              </a:ext>
            </a:extLst>
          </p:cNvPr>
          <p:cNvSpPr>
            <a:spLocks noGrp="1"/>
          </p:cNvSpPr>
          <p:nvPr/>
        </p:nvSpPr>
        <p:spPr>
          <a:xfrm>
            <a:off x="0" y="990600"/>
            <a:ext cx="8562975" cy="5668962"/>
          </a:xfrm>
          <a:prstGeom prst="rect">
            <a:avLst/>
          </a:prstGeom>
          <a:ln>
            <a:solidFill>
              <a:schemeClr val="bg1"/>
            </a:solidFill>
          </a:ln>
        </p:spPr>
        <p:txBody>
          <a:bodyPr/>
          <a:lstStyle>
            <a:lvl1pPr marL="11573" indent="0" algn="l" defTabSz="192881" rtl="0" eaLnBrk="1" latinLnBrk="0" hangingPunct="1">
              <a:spcBef>
                <a:spcPct val="20000"/>
              </a:spcBef>
              <a:buFont typeface="+mj-lt"/>
              <a:buAutoNum type="romanUcPeriod"/>
              <a:defRPr sz="760" b="0" kern="1200">
                <a:solidFill>
                  <a:schemeClr val="bg1">
                    <a:lumMod val="50000"/>
                  </a:schemeClr>
                </a:solidFill>
                <a:latin typeface="Georgia"/>
                <a:ea typeface="+mn-ea"/>
                <a:cs typeface="Georgia"/>
              </a:defRPr>
            </a:lvl1pPr>
            <a:lvl2pPr marL="127302" indent="0" algn="l" defTabSz="192881" rtl="0" eaLnBrk="1" latinLnBrk="0" hangingPunct="1">
              <a:spcBef>
                <a:spcPct val="20000"/>
              </a:spcBef>
              <a:buFont typeface="+mj-lt"/>
              <a:buAutoNum type="alphaUcPeriod"/>
              <a:defRPr sz="675" b="1" i="0" kern="1200">
                <a:solidFill>
                  <a:schemeClr val="bg1">
                    <a:lumMod val="50000"/>
                  </a:schemeClr>
                </a:solidFill>
                <a:latin typeface="Georgia"/>
                <a:ea typeface="+mn-ea"/>
                <a:cs typeface="Georgia"/>
              </a:defRPr>
            </a:lvl2pPr>
            <a:lvl3pPr marL="262319" indent="0" algn="l" defTabSz="192881" rtl="0" eaLnBrk="1" latinLnBrk="0" hangingPunct="1">
              <a:spcBef>
                <a:spcPct val="20000"/>
              </a:spcBef>
              <a:buFont typeface="+mj-lt"/>
              <a:buAutoNum type="arabicPeriod"/>
              <a:defRPr sz="675" kern="1200">
                <a:solidFill>
                  <a:schemeClr val="bg1">
                    <a:lumMod val="50000"/>
                  </a:schemeClr>
                </a:solidFill>
                <a:latin typeface="Georgia"/>
                <a:ea typeface="+mn-ea"/>
                <a:cs typeface="Georgia"/>
              </a:defRPr>
            </a:lvl3pPr>
            <a:lvl4pPr marL="366475" indent="0" algn="l" defTabSz="192881" rtl="0" eaLnBrk="1" latinLnBrk="0" hangingPunct="1">
              <a:spcBef>
                <a:spcPct val="20000"/>
              </a:spcBef>
              <a:buFont typeface="+mj-lt"/>
              <a:buAutoNum type="alphaLcParenR"/>
              <a:defRPr sz="675" kern="1200">
                <a:solidFill>
                  <a:schemeClr val="bg1">
                    <a:lumMod val="50000"/>
                  </a:schemeClr>
                </a:solidFill>
                <a:latin typeface="Georgia"/>
                <a:ea typeface="+mn-ea"/>
                <a:cs typeface="Georgia"/>
              </a:defRPr>
            </a:lvl4pPr>
            <a:lvl5pPr marL="482204" indent="0" algn="l" defTabSz="192881" rtl="0" eaLnBrk="1" latinLnBrk="0" hangingPunct="1">
              <a:spcBef>
                <a:spcPct val="20000"/>
              </a:spcBef>
              <a:buFont typeface="Arial"/>
              <a:buChar char="•"/>
              <a:defRPr sz="675" kern="1200">
                <a:solidFill>
                  <a:schemeClr val="bg1">
                    <a:lumMod val="50000"/>
                  </a:schemeClr>
                </a:solidFill>
                <a:latin typeface="Georgia"/>
                <a:ea typeface="+mn-ea"/>
                <a:cs typeface="Georgia"/>
              </a:defRPr>
            </a:lvl5pPr>
            <a:lvl6pPr marL="1060847" indent="-96441" algn="l" defTabSz="192881" rtl="0" eaLnBrk="1" latinLnBrk="0" hangingPunct="1">
              <a:spcBef>
                <a:spcPct val="20000"/>
              </a:spcBef>
              <a:buFont typeface="Arial"/>
              <a:buChar char="•"/>
              <a:defRPr sz="844" kern="1200">
                <a:solidFill>
                  <a:schemeClr val="tx1"/>
                </a:solidFill>
                <a:latin typeface="+mn-lt"/>
                <a:ea typeface="+mn-ea"/>
                <a:cs typeface="+mn-cs"/>
              </a:defRPr>
            </a:lvl6pPr>
            <a:lvl7pPr marL="1253729" indent="-96441" algn="l" defTabSz="192881" rtl="0" eaLnBrk="1" latinLnBrk="0" hangingPunct="1">
              <a:spcBef>
                <a:spcPct val="20000"/>
              </a:spcBef>
              <a:buFont typeface="Arial"/>
              <a:buChar char="•"/>
              <a:defRPr sz="844" kern="1200">
                <a:solidFill>
                  <a:schemeClr val="tx1"/>
                </a:solidFill>
                <a:latin typeface="+mn-lt"/>
                <a:ea typeface="+mn-ea"/>
                <a:cs typeface="+mn-cs"/>
              </a:defRPr>
            </a:lvl7pPr>
            <a:lvl8pPr marL="1446610" indent="-96441" algn="l" defTabSz="192881" rtl="0" eaLnBrk="1" latinLnBrk="0" hangingPunct="1">
              <a:spcBef>
                <a:spcPct val="20000"/>
              </a:spcBef>
              <a:buFont typeface="Arial"/>
              <a:buChar char="•"/>
              <a:defRPr sz="844" kern="1200">
                <a:solidFill>
                  <a:schemeClr val="tx1"/>
                </a:solidFill>
                <a:latin typeface="+mn-lt"/>
                <a:ea typeface="+mn-ea"/>
                <a:cs typeface="+mn-cs"/>
              </a:defRPr>
            </a:lvl8pPr>
            <a:lvl9pPr marL="1639491" indent="-96441" algn="l" defTabSz="192881" rtl="0" eaLnBrk="1" latinLnBrk="0" hangingPunct="1">
              <a:spcBef>
                <a:spcPct val="20000"/>
              </a:spcBef>
              <a:buFont typeface="Arial"/>
              <a:buChar char="•"/>
              <a:defRPr sz="844" kern="1200">
                <a:solidFill>
                  <a:schemeClr val="tx1"/>
                </a:solidFill>
                <a:latin typeface="+mn-lt"/>
                <a:ea typeface="+mn-ea"/>
                <a:cs typeface="+mn-cs"/>
              </a:defRPr>
            </a:lvl9pPr>
          </a:lstStyle>
          <a:p>
            <a:pPr marL="183023" indent="-171450">
              <a:buFont typeface="Arial" panose="020B0604020202020204" pitchFamily="34" charset="0"/>
              <a:buChar char="•"/>
            </a:pPr>
            <a:endParaRPr lang="en-US" sz="2000" dirty="0">
              <a:solidFill>
                <a:schemeClr val="tx1"/>
              </a:solidFill>
              <a:latin typeface="+mj-lt"/>
            </a:endParaRPr>
          </a:p>
          <a:p>
            <a:pPr marL="605219" lvl="2" indent="-342900">
              <a:spcBef>
                <a:spcPts val="0"/>
              </a:spcBef>
              <a:spcAft>
                <a:spcPts val="0"/>
              </a:spcAft>
              <a:buFont typeface="Arial" panose="020B0604020202020204" pitchFamily="34" charset="0"/>
              <a:buChar char="•"/>
            </a:pPr>
            <a:r>
              <a:rPr lang="en-US" sz="2400" b="1" dirty="0">
                <a:solidFill>
                  <a:schemeClr val="tx1"/>
                </a:solidFill>
                <a:latin typeface="+mj-lt"/>
              </a:rPr>
              <a:t>Restricted cubic spline (natural spline) regression</a:t>
            </a:r>
          </a:p>
          <a:p>
            <a:pPr lvl="2">
              <a:spcBef>
                <a:spcPts val="0"/>
              </a:spcBef>
              <a:spcAft>
                <a:spcPts val="0"/>
              </a:spcAft>
              <a:buNone/>
            </a:pPr>
            <a:r>
              <a:rPr lang="en-US" sz="2400" b="1" dirty="0">
                <a:solidFill>
                  <a:schemeClr val="tx1"/>
                </a:solidFill>
                <a:latin typeface="+mj-lt"/>
              </a:rPr>
              <a:t> 		- </a:t>
            </a:r>
            <a:r>
              <a:rPr lang="en-US" sz="2400" u="sng" dirty="0">
                <a:solidFill>
                  <a:schemeClr val="tx1"/>
                </a:solidFill>
                <a:latin typeface="+mj-lt"/>
              </a:rPr>
              <a:t>Linear estimators </a:t>
            </a:r>
            <a:r>
              <a:rPr lang="en-US" sz="2400" dirty="0">
                <a:solidFill>
                  <a:schemeClr val="tx1"/>
                </a:solidFill>
                <a:latin typeface="+mj-lt"/>
              </a:rPr>
              <a:t>for continuous outcomes (pain, physical </a:t>
            </a:r>
          </a:p>
          <a:p>
            <a:pPr lvl="2">
              <a:spcBef>
                <a:spcPts val="0"/>
              </a:spcBef>
              <a:spcAft>
                <a:spcPts val="0"/>
              </a:spcAft>
              <a:buNone/>
            </a:pPr>
            <a:r>
              <a:rPr lang="en-US" sz="2400" dirty="0">
                <a:solidFill>
                  <a:schemeClr val="tx1"/>
                </a:solidFill>
                <a:latin typeface="+mj-lt"/>
              </a:rPr>
              <a:t>       health, mental health, stress, and having a purpose in life)</a:t>
            </a:r>
          </a:p>
          <a:p>
            <a:pPr lvl="2">
              <a:spcBef>
                <a:spcPts val="0"/>
              </a:spcBef>
              <a:spcAft>
                <a:spcPts val="0"/>
              </a:spcAft>
              <a:buNone/>
            </a:pPr>
            <a:r>
              <a:rPr lang="en-US" sz="2400" dirty="0">
                <a:solidFill>
                  <a:schemeClr val="tx1"/>
                </a:solidFill>
                <a:latin typeface="+mj-lt"/>
              </a:rPr>
              <a:t>		- </a:t>
            </a:r>
            <a:r>
              <a:rPr lang="en-US" sz="2400" u="sng" dirty="0">
                <a:solidFill>
                  <a:schemeClr val="tx1"/>
                </a:solidFill>
                <a:latin typeface="+mj-lt"/>
              </a:rPr>
              <a:t>Multinomial estimators </a:t>
            </a:r>
            <a:r>
              <a:rPr lang="en-US" sz="2400" dirty="0">
                <a:solidFill>
                  <a:schemeClr val="tx1"/>
                </a:solidFill>
                <a:latin typeface="+mj-lt"/>
              </a:rPr>
              <a:t>for categorical outcomes (depression, </a:t>
            </a:r>
          </a:p>
          <a:p>
            <a:pPr lvl="2">
              <a:spcBef>
                <a:spcPts val="0"/>
              </a:spcBef>
              <a:spcAft>
                <a:spcPts val="0"/>
              </a:spcAft>
              <a:buNone/>
            </a:pPr>
            <a:r>
              <a:rPr lang="en-US" sz="2400" dirty="0">
                <a:solidFill>
                  <a:schemeClr val="tx1"/>
                </a:solidFill>
                <a:latin typeface="+mj-lt"/>
              </a:rPr>
              <a:t>       fatigue)</a:t>
            </a:r>
          </a:p>
          <a:p>
            <a:pPr lvl="5" indent="0">
              <a:spcBef>
                <a:spcPts val="0"/>
              </a:spcBef>
              <a:buNone/>
            </a:pPr>
            <a:endParaRPr lang="en-US" sz="2400" dirty="0">
              <a:latin typeface="+mj-lt"/>
            </a:endParaRPr>
          </a:p>
          <a:p>
            <a:pPr marL="354473" indent="-342900">
              <a:spcBef>
                <a:spcPts val="0"/>
              </a:spcBef>
              <a:spcAft>
                <a:spcPts val="0"/>
              </a:spcAft>
              <a:buFont typeface="Arial" panose="020B0604020202020204" pitchFamily="34" charset="0"/>
              <a:buChar char="•"/>
            </a:pPr>
            <a:r>
              <a:rPr lang="en-US" sz="2400" b="1" dirty="0">
                <a:solidFill>
                  <a:schemeClr val="tx1"/>
                </a:solidFill>
                <a:latin typeface="+mj-lt"/>
              </a:rPr>
              <a:t>Covariates and controls</a:t>
            </a:r>
          </a:p>
          <a:p>
            <a:pPr lvl="2">
              <a:spcBef>
                <a:spcPts val="0"/>
              </a:spcBef>
              <a:spcAft>
                <a:spcPts val="0"/>
              </a:spcAft>
              <a:buNone/>
            </a:pPr>
            <a:r>
              <a:rPr lang="en-US" sz="2400" dirty="0">
                <a:solidFill>
                  <a:schemeClr val="tx1"/>
                </a:solidFill>
                <a:latin typeface="+mj-lt"/>
              </a:rPr>
              <a:t>    - 	# sessions used at baseline, use of other 6 CIH therapies</a:t>
            </a:r>
          </a:p>
          <a:p>
            <a:pPr lvl="2">
              <a:spcBef>
                <a:spcPts val="0"/>
              </a:spcBef>
              <a:spcAft>
                <a:spcPts val="0"/>
              </a:spcAft>
              <a:buNone/>
            </a:pPr>
            <a:r>
              <a:rPr lang="en-US" sz="2400" dirty="0">
                <a:solidFill>
                  <a:schemeClr val="tx1"/>
                </a:solidFill>
                <a:latin typeface="+mj-lt"/>
              </a:rPr>
              <a:t>    - 	</a:t>
            </a:r>
            <a:r>
              <a:rPr lang="en-US" sz="2400" u="sng" dirty="0">
                <a:solidFill>
                  <a:schemeClr val="tx1"/>
                </a:solidFill>
                <a:latin typeface="+mj-lt"/>
              </a:rPr>
              <a:t>Demographic chars </a:t>
            </a:r>
            <a:r>
              <a:rPr lang="en-US" sz="2400" dirty="0">
                <a:solidFill>
                  <a:schemeClr val="tx1"/>
                </a:solidFill>
                <a:latin typeface="+mj-lt"/>
              </a:rPr>
              <a:t>(gender, age, race, ethnicity)</a:t>
            </a:r>
          </a:p>
          <a:p>
            <a:pPr lvl="2">
              <a:spcBef>
                <a:spcPts val="0"/>
              </a:spcBef>
              <a:spcAft>
                <a:spcPts val="0"/>
              </a:spcAft>
              <a:buNone/>
            </a:pPr>
            <a:r>
              <a:rPr lang="en-US" sz="2400" dirty="0">
                <a:solidFill>
                  <a:schemeClr val="tx1"/>
                </a:solidFill>
                <a:latin typeface="+mj-lt"/>
              </a:rPr>
              <a:t>    -  </a:t>
            </a:r>
            <a:r>
              <a:rPr lang="en-US" sz="2400" u="sng" dirty="0">
                <a:solidFill>
                  <a:schemeClr val="tx1"/>
                </a:solidFill>
                <a:latin typeface="+mj-lt"/>
              </a:rPr>
              <a:t>Other pain </a:t>
            </a:r>
            <a:r>
              <a:rPr lang="en-US" sz="2400" u="sng" dirty="0" err="1">
                <a:solidFill>
                  <a:schemeClr val="tx1"/>
                </a:solidFill>
                <a:latin typeface="+mj-lt"/>
              </a:rPr>
              <a:t>tx</a:t>
            </a:r>
            <a:r>
              <a:rPr lang="en-US" sz="2400" u="sng" dirty="0">
                <a:solidFill>
                  <a:schemeClr val="tx1"/>
                </a:solidFill>
                <a:latin typeface="+mj-lt"/>
              </a:rPr>
              <a:t> </a:t>
            </a:r>
            <a:r>
              <a:rPr lang="en-US" sz="2400" dirty="0">
                <a:solidFill>
                  <a:schemeClr val="tx1"/>
                </a:solidFill>
                <a:latin typeface="+mj-lt"/>
              </a:rPr>
              <a:t>(opioid use, pain clinic use, physical therapy </a:t>
            </a:r>
          </a:p>
          <a:p>
            <a:pPr lvl="2">
              <a:spcBef>
                <a:spcPts val="0"/>
              </a:spcBef>
              <a:spcAft>
                <a:spcPts val="0"/>
              </a:spcAft>
              <a:buNone/>
            </a:pPr>
            <a:r>
              <a:rPr lang="en-US" sz="2400" dirty="0">
                <a:solidFill>
                  <a:schemeClr val="tx1"/>
                </a:solidFill>
                <a:latin typeface="+mj-lt"/>
              </a:rPr>
              <a:t>        use, spinal injections, number of pain sites on body) </a:t>
            </a:r>
          </a:p>
          <a:p>
            <a:pPr lvl="2">
              <a:spcBef>
                <a:spcPts val="0"/>
              </a:spcBef>
              <a:spcAft>
                <a:spcPts val="0"/>
              </a:spcAft>
              <a:buNone/>
            </a:pPr>
            <a:r>
              <a:rPr lang="en-US" sz="2400" dirty="0">
                <a:solidFill>
                  <a:schemeClr val="tx1"/>
                </a:solidFill>
                <a:latin typeface="+mj-lt"/>
              </a:rPr>
              <a:t>    -   </a:t>
            </a:r>
            <a:r>
              <a:rPr lang="en-US" sz="2400" u="sng" dirty="0">
                <a:solidFill>
                  <a:schemeClr val="tx1"/>
                </a:solidFill>
                <a:latin typeface="+mj-lt"/>
              </a:rPr>
              <a:t>Health </a:t>
            </a:r>
            <a:r>
              <a:rPr lang="en-US" sz="2400" u="sng" dirty="0" err="1">
                <a:solidFill>
                  <a:schemeClr val="tx1"/>
                </a:solidFill>
                <a:latin typeface="+mj-lt"/>
              </a:rPr>
              <a:t>comborbidities</a:t>
            </a:r>
            <a:r>
              <a:rPr lang="en-US" sz="2400" u="sng" dirty="0">
                <a:solidFill>
                  <a:schemeClr val="tx1"/>
                </a:solidFill>
                <a:latin typeface="+mj-lt"/>
              </a:rPr>
              <a:t> </a:t>
            </a:r>
            <a:r>
              <a:rPr lang="en-US" sz="2400" dirty="0">
                <a:solidFill>
                  <a:schemeClr val="tx1"/>
                </a:solidFill>
                <a:latin typeface="+mj-lt"/>
              </a:rPr>
              <a:t>(</a:t>
            </a:r>
            <a:r>
              <a:rPr lang="en-US" sz="2400" dirty="0" err="1">
                <a:solidFill>
                  <a:schemeClr val="tx1"/>
                </a:solidFill>
                <a:latin typeface="+mj-lt"/>
              </a:rPr>
              <a:t>Elixhauser</a:t>
            </a:r>
            <a:r>
              <a:rPr lang="en-US" sz="2400" dirty="0">
                <a:solidFill>
                  <a:schemeClr val="tx1"/>
                </a:solidFill>
                <a:latin typeface="+mj-lt"/>
              </a:rPr>
              <a:t>)</a:t>
            </a:r>
          </a:p>
          <a:p>
            <a:pPr lvl="2">
              <a:spcBef>
                <a:spcPts val="0"/>
              </a:spcBef>
              <a:spcAft>
                <a:spcPts val="0"/>
              </a:spcAft>
              <a:buNone/>
            </a:pPr>
            <a:r>
              <a:rPr lang="en-US" sz="2400" dirty="0">
                <a:solidFill>
                  <a:schemeClr val="tx1"/>
                </a:solidFill>
                <a:latin typeface="+mj-lt"/>
              </a:rPr>
              <a:t>    -   </a:t>
            </a:r>
            <a:r>
              <a:rPr lang="en-US" sz="2400" u="sng" dirty="0">
                <a:solidFill>
                  <a:schemeClr val="tx1"/>
                </a:solidFill>
                <a:latin typeface="+mj-lt"/>
              </a:rPr>
              <a:t>Mental health utilization </a:t>
            </a:r>
            <a:r>
              <a:rPr lang="en-US" sz="2400" dirty="0">
                <a:solidFill>
                  <a:schemeClr val="tx1"/>
                </a:solidFill>
                <a:latin typeface="+mj-lt"/>
              </a:rPr>
              <a:t>(MH care could diminish </a:t>
            </a:r>
            <a:r>
              <a:rPr lang="en-US" sz="2400" dirty="0" err="1">
                <a:solidFill>
                  <a:schemeClr val="tx1"/>
                </a:solidFill>
                <a:latin typeface="+mj-lt"/>
              </a:rPr>
              <a:t>sx</a:t>
            </a:r>
            <a:r>
              <a:rPr lang="en-US" sz="2400" dirty="0">
                <a:solidFill>
                  <a:schemeClr val="tx1"/>
                </a:solidFill>
                <a:latin typeface="+mj-lt"/>
              </a:rPr>
              <a:t>)</a:t>
            </a:r>
          </a:p>
          <a:p>
            <a:pPr marL="1618060" lvl="7" indent="-171450">
              <a:spcBef>
                <a:spcPts val="0"/>
              </a:spcBef>
              <a:buFont typeface="Arial" panose="020B0604020202020204" pitchFamily="34" charset="0"/>
              <a:buChar char="•"/>
            </a:pPr>
            <a:endParaRPr lang="en-US" sz="2400" dirty="0">
              <a:solidFill>
                <a:schemeClr val="tx1"/>
              </a:solidFill>
              <a:latin typeface="+mj-lt"/>
            </a:endParaRPr>
          </a:p>
          <a:p>
            <a:pPr lvl="7" indent="0">
              <a:spcBef>
                <a:spcPts val="0"/>
              </a:spcBef>
              <a:buNone/>
            </a:pPr>
            <a:endParaRPr lang="en-US" sz="2400" dirty="0">
              <a:solidFill>
                <a:schemeClr val="tx1"/>
              </a:solidFill>
              <a:latin typeface="+mj-lt"/>
            </a:endParaRPr>
          </a:p>
          <a:p>
            <a:pPr>
              <a:buNone/>
            </a:pPr>
            <a:endParaRPr lang="en-US" sz="2000" dirty="0">
              <a:solidFill>
                <a:schemeClr val="tx1"/>
              </a:solidFill>
              <a:latin typeface="+mj-lt"/>
            </a:endParaRPr>
          </a:p>
        </p:txBody>
      </p:sp>
    </p:spTree>
    <p:extLst>
      <p:ext uri="{BB962C8B-B14F-4D97-AF65-F5344CB8AC3E}">
        <p14:creationId xmlns:p14="http://schemas.microsoft.com/office/powerpoint/2010/main" val="1561686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855D073-AF9B-0F75-DA6F-C87974A85BE1}"/>
              </a:ext>
            </a:extLst>
          </p:cNvPr>
          <p:cNvGraphicFramePr>
            <a:graphicFrameLocks noGrp="1"/>
          </p:cNvGraphicFramePr>
          <p:nvPr/>
        </p:nvGraphicFramePr>
        <p:xfrm>
          <a:off x="1219200" y="995231"/>
          <a:ext cx="6229350" cy="5710369"/>
        </p:xfrm>
        <a:graphic>
          <a:graphicData uri="http://schemas.openxmlformats.org/drawingml/2006/table">
            <a:tbl>
              <a:tblPr/>
              <a:tblGrid>
                <a:gridCol w="3048000">
                  <a:extLst>
                    <a:ext uri="{9D8B030D-6E8A-4147-A177-3AD203B41FA5}">
                      <a16:colId xmlns:a16="http://schemas.microsoft.com/office/drawing/2014/main" val="3367784637"/>
                    </a:ext>
                  </a:extLst>
                </a:gridCol>
                <a:gridCol w="1677619">
                  <a:extLst>
                    <a:ext uri="{9D8B030D-6E8A-4147-A177-3AD203B41FA5}">
                      <a16:colId xmlns:a16="http://schemas.microsoft.com/office/drawing/2014/main" val="237378108"/>
                    </a:ext>
                  </a:extLst>
                </a:gridCol>
                <a:gridCol w="1503731">
                  <a:extLst>
                    <a:ext uri="{9D8B030D-6E8A-4147-A177-3AD203B41FA5}">
                      <a16:colId xmlns:a16="http://schemas.microsoft.com/office/drawing/2014/main" val="3376705065"/>
                    </a:ext>
                  </a:extLst>
                </a:gridCol>
              </a:tblGrid>
              <a:tr h="275403">
                <a:tc>
                  <a:txBody>
                    <a:bodyPr/>
                    <a:lstStyle/>
                    <a:p>
                      <a:pPr algn="l" fontAlgn="b"/>
                      <a:r>
                        <a:rPr lang="en-US" sz="1800" b="0" i="0" u="none" strike="noStrike" dirty="0">
                          <a:solidFill>
                            <a:srgbClr val="000000"/>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Arial" panose="020B0604020202020204" pitchFamily="34" charset="0"/>
                        </a:rPr>
                        <a:t>During 3 </a:t>
                      </a:r>
                      <a:r>
                        <a:rPr lang="en-US" sz="1800" b="1" i="0" u="none" strike="noStrike" dirty="0" err="1">
                          <a:solidFill>
                            <a:srgbClr val="000000"/>
                          </a:solidFill>
                          <a:effectLst/>
                          <a:latin typeface="Arial" panose="020B0604020202020204" pitchFamily="34" charset="0"/>
                        </a:rPr>
                        <a:t>mos</a:t>
                      </a:r>
                      <a:r>
                        <a:rPr lang="en-US" sz="1800" b="1" i="0" u="none" strike="noStrike" dirty="0">
                          <a:solidFill>
                            <a:srgbClr val="000000"/>
                          </a:solidFill>
                          <a:effectLst/>
                          <a:latin typeface="Arial" panose="020B0604020202020204" pitchFamily="34" charset="0"/>
                        </a:rPr>
                        <a:t>, having at least…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Arial" panose="020B0604020202020204" pitchFamily="34" charset="0"/>
                        </a:rPr>
                        <a:t>During 6 </a:t>
                      </a:r>
                      <a:r>
                        <a:rPr lang="en-US" sz="1800" b="1" i="0" u="none" strike="noStrike" dirty="0" err="1">
                          <a:solidFill>
                            <a:srgbClr val="000000"/>
                          </a:solidFill>
                          <a:effectLst/>
                          <a:latin typeface="Arial" panose="020B0604020202020204" pitchFamily="34" charset="0"/>
                        </a:rPr>
                        <a:t>mos</a:t>
                      </a:r>
                      <a:r>
                        <a:rPr lang="en-US" sz="1800" b="1" i="0" u="none" strike="noStrike" dirty="0">
                          <a:solidFill>
                            <a:srgbClr val="000000"/>
                          </a:solidFill>
                          <a:effectLst/>
                          <a:latin typeface="Arial" panose="020B0604020202020204" pitchFamily="34" charset="0"/>
                        </a:rPr>
                        <a:t>, having at least…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8443446"/>
                  </a:ext>
                </a:extLst>
              </a:tr>
              <a:tr h="275403">
                <a:tc>
                  <a:txBody>
                    <a:bodyPr/>
                    <a:lstStyle/>
                    <a:p>
                      <a:pPr algn="l" fontAlgn="b"/>
                      <a:r>
                        <a:rPr lang="en-US" sz="1800" b="1" i="0" u="none" strike="noStrike" dirty="0">
                          <a:solidFill>
                            <a:srgbClr val="000000"/>
                          </a:solidFill>
                          <a:effectLst/>
                          <a:latin typeface="Arial" panose="020B0604020202020204" pitchFamily="34" charset="0"/>
                        </a:rPr>
                        <a:t>Pain Interference in Life</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1" i="0" u="none" strike="noStrike" dirty="0">
                          <a:solidFill>
                            <a:srgbClr val="000000"/>
                          </a:solidFill>
                          <a:effectLst/>
                          <a:highlight>
                            <a:srgbClr val="FF0000"/>
                          </a:highlight>
                          <a:latin typeface="Arial" panose="020B0604020202020204" pitchFamily="34" charset="0"/>
                        </a:rPr>
                        <a:t>10+ sessions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effectLst/>
                          <a:latin typeface="Arial" panose="020B0604020202020204" pitchFamily="34" charset="0"/>
                        </a:rPr>
                        <a:t>NS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07993783"/>
                  </a:ext>
                </a:extLst>
              </a:tr>
              <a:tr h="275403">
                <a:tc>
                  <a:txBody>
                    <a:bodyPr/>
                    <a:lstStyle/>
                    <a:p>
                      <a:pPr algn="l" fontAlgn="b"/>
                      <a:r>
                        <a:rPr lang="en-US" sz="1800" b="1" i="0" u="none" strike="noStrike">
                          <a:solidFill>
                            <a:srgbClr val="000000"/>
                          </a:solidFill>
                          <a:effectLst/>
                          <a:latin typeface="Arial" panose="020B0604020202020204" pitchFamily="34" charset="0"/>
                        </a:rPr>
                        <a:t>Pain Severity</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Arial" panose="020B0604020202020204" pitchFamily="34" charset="0"/>
                        </a:rPr>
                        <a:t>NS</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Arial" panose="020B0604020202020204" pitchFamily="34" charset="0"/>
                        </a:rPr>
                        <a:t>NS</a:t>
                      </a:r>
                    </a:p>
                  </a:txBody>
                  <a:tcPr marL="9525" marR="9525" marT="9525" marB="0" anchor="b">
                    <a:lnL>
                      <a:noFill/>
                    </a:lnL>
                    <a:lnR>
                      <a:noFill/>
                    </a:lnR>
                    <a:lnT>
                      <a:noFill/>
                    </a:lnT>
                    <a:lnB>
                      <a:noFill/>
                    </a:lnB>
                  </a:tcPr>
                </a:tc>
                <a:extLst>
                  <a:ext uri="{0D108BD9-81ED-4DB2-BD59-A6C34878D82A}">
                    <a16:rowId xmlns:a16="http://schemas.microsoft.com/office/drawing/2014/main" val="838371116"/>
                  </a:ext>
                </a:extLst>
              </a:tr>
              <a:tr h="275403">
                <a:tc>
                  <a:txBody>
                    <a:bodyPr/>
                    <a:lstStyle/>
                    <a:p>
                      <a:pPr algn="l" fontAlgn="b"/>
                      <a:r>
                        <a:rPr lang="en-US" sz="1800" b="1" i="0" u="none" strike="noStrike" dirty="0">
                          <a:solidFill>
                            <a:srgbClr val="000000"/>
                          </a:solidFill>
                          <a:effectLst/>
                          <a:latin typeface="Arial" panose="020B0604020202020204" pitchFamily="34" charset="0"/>
                        </a:rPr>
                        <a:t>Overall Physical Health</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Arial" panose="020B0604020202020204" pitchFamily="34" charset="0"/>
                        </a:rPr>
                        <a:t>NS</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Arial" panose="020B0604020202020204" pitchFamily="34" charset="0"/>
                        </a:rPr>
                        <a:t>NS</a:t>
                      </a:r>
                    </a:p>
                  </a:txBody>
                  <a:tcPr marL="9525" marR="9525" marT="9525" marB="0" anchor="b">
                    <a:lnL>
                      <a:noFill/>
                    </a:lnL>
                    <a:lnR>
                      <a:noFill/>
                    </a:lnR>
                    <a:lnT>
                      <a:noFill/>
                    </a:lnT>
                    <a:lnB>
                      <a:noFill/>
                    </a:lnB>
                  </a:tcPr>
                </a:tc>
                <a:extLst>
                  <a:ext uri="{0D108BD9-81ED-4DB2-BD59-A6C34878D82A}">
                    <a16:rowId xmlns:a16="http://schemas.microsoft.com/office/drawing/2014/main" val="3087493971"/>
                  </a:ext>
                </a:extLst>
              </a:tr>
              <a:tr h="275403">
                <a:tc>
                  <a:txBody>
                    <a:bodyPr/>
                    <a:lstStyle/>
                    <a:p>
                      <a:pPr algn="l" fontAlgn="b"/>
                      <a:r>
                        <a:rPr lang="en-US" sz="1800" b="1" i="0" u="none" strike="noStrike" dirty="0">
                          <a:solidFill>
                            <a:srgbClr val="000000"/>
                          </a:solidFill>
                          <a:effectLst/>
                          <a:latin typeface="Arial" panose="020B0604020202020204" pitchFamily="34" charset="0"/>
                        </a:rPr>
                        <a:t>Overall Mental Health</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Arial" panose="020B0604020202020204" pitchFamily="34" charset="0"/>
                        </a:rPr>
                        <a:t>NS</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highlight>
                            <a:srgbClr val="00FF00"/>
                          </a:highlight>
                          <a:latin typeface="Arial" panose="020B0604020202020204" pitchFamily="34" charset="0"/>
                        </a:rPr>
                        <a:t>15+ sessions</a:t>
                      </a:r>
                    </a:p>
                  </a:txBody>
                  <a:tcPr marL="9525" marR="9525" marT="9525" marB="0" anchor="b">
                    <a:lnL>
                      <a:noFill/>
                    </a:lnL>
                    <a:lnR>
                      <a:noFill/>
                    </a:lnR>
                    <a:lnT>
                      <a:noFill/>
                    </a:lnT>
                    <a:lnB>
                      <a:noFill/>
                    </a:lnB>
                  </a:tcPr>
                </a:tc>
                <a:extLst>
                  <a:ext uri="{0D108BD9-81ED-4DB2-BD59-A6C34878D82A}">
                    <a16:rowId xmlns:a16="http://schemas.microsoft.com/office/drawing/2014/main" val="960333100"/>
                  </a:ext>
                </a:extLst>
              </a:tr>
              <a:tr h="275403">
                <a:tc>
                  <a:txBody>
                    <a:bodyPr/>
                    <a:lstStyle/>
                    <a:p>
                      <a:pPr algn="l" fontAlgn="b"/>
                      <a:r>
                        <a:rPr lang="en-US" sz="1800" b="1" i="0" u="none" strike="noStrike" dirty="0">
                          <a:solidFill>
                            <a:srgbClr val="000000"/>
                          </a:solidFill>
                          <a:effectLst/>
                          <a:latin typeface="Arial" panose="020B0604020202020204" pitchFamily="34" charset="0"/>
                        </a:rPr>
                        <a:t>Perceived Stress</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highlight>
                            <a:srgbClr val="00FF00"/>
                          </a:highlight>
                          <a:latin typeface="Arial" panose="020B0604020202020204" pitchFamily="34" charset="0"/>
                        </a:rPr>
                        <a:t>1+</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highlight>
                            <a:srgbClr val="00FF00"/>
                          </a:highlight>
                          <a:latin typeface="Arial" panose="020B0604020202020204" pitchFamily="34" charset="0"/>
                        </a:rPr>
                        <a:t>32+</a:t>
                      </a:r>
                    </a:p>
                  </a:txBody>
                  <a:tcPr marL="9525" marR="9525" marT="9525" marB="0" anchor="b">
                    <a:lnL>
                      <a:noFill/>
                    </a:lnL>
                    <a:lnR>
                      <a:noFill/>
                    </a:lnR>
                    <a:lnT>
                      <a:noFill/>
                    </a:lnT>
                    <a:lnB>
                      <a:noFill/>
                    </a:lnB>
                  </a:tcPr>
                </a:tc>
                <a:extLst>
                  <a:ext uri="{0D108BD9-81ED-4DB2-BD59-A6C34878D82A}">
                    <a16:rowId xmlns:a16="http://schemas.microsoft.com/office/drawing/2014/main" val="1987333766"/>
                  </a:ext>
                </a:extLst>
              </a:tr>
              <a:tr h="275403">
                <a:tc>
                  <a:txBody>
                    <a:bodyPr/>
                    <a:lstStyle/>
                    <a:p>
                      <a:pPr algn="l" fontAlgn="b"/>
                      <a:r>
                        <a:rPr lang="en-US" sz="1800" b="1" i="0" u="none" strike="noStrike" dirty="0">
                          <a:solidFill>
                            <a:srgbClr val="000000"/>
                          </a:solidFill>
                          <a:effectLst/>
                          <a:latin typeface="Arial" panose="020B0604020202020204" pitchFamily="34" charset="0"/>
                        </a:rPr>
                        <a:t>Life Purpose</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Arial" panose="020B0604020202020204" pitchFamily="34" charset="0"/>
                        </a:rPr>
                        <a:t>NS</a:t>
                      </a:r>
                    </a:p>
                  </a:txBody>
                  <a:tcPr marL="9525" marR="9525" marT="9525" marB="0" anchor="b">
                    <a:lnL>
                      <a:noFill/>
                    </a:lnL>
                    <a:lnR>
                      <a:noFill/>
                    </a:lnR>
                    <a:lnT>
                      <a:noFill/>
                    </a:lnT>
                    <a:lnB>
                      <a:noFill/>
                    </a:lnB>
                  </a:tcPr>
                </a:tc>
                <a:tc>
                  <a:txBody>
                    <a:bodyPr/>
                    <a:lstStyle/>
                    <a:p>
                      <a:pPr algn="ctr" fontAlgn="b"/>
                      <a:r>
                        <a:rPr lang="en-US" sz="1800" b="1" i="0" u="none" strike="noStrike" dirty="0">
                          <a:solidFill>
                            <a:schemeClr val="tx1"/>
                          </a:solidFill>
                          <a:effectLst/>
                          <a:highlight>
                            <a:srgbClr val="FF0000"/>
                          </a:highlight>
                          <a:latin typeface="Arial" panose="020B060402020202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771995129"/>
                  </a:ext>
                </a:extLst>
              </a:tr>
              <a:tr h="275403">
                <a:tc>
                  <a:txBody>
                    <a:bodyPr/>
                    <a:lstStyle/>
                    <a:p>
                      <a:pPr algn="l" fontAlgn="b"/>
                      <a:endParaRPr lang="en-US" sz="1800" b="1" i="0" u="none" strike="noStrike" dirty="0">
                        <a:solidFill>
                          <a:srgbClr val="000000"/>
                        </a:solidFill>
                        <a:effectLst/>
                        <a:latin typeface="Arial" panose="020B0604020202020204" pitchFamily="34" charset="0"/>
                      </a:endParaRPr>
                    </a:p>
                    <a:p>
                      <a:pPr algn="l" fontAlgn="b"/>
                      <a:r>
                        <a:rPr lang="en-US" sz="1800" b="1" i="0" u="none" strike="noStrike" dirty="0">
                          <a:solidFill>
                            <a:srgbClr val="000000"/>
                          </a:solidFill>
                          <a:effectLst/>
                          <a:latin typeface="Arial" panose="020B0604020202020204" pitchFamily="34" charset="0"/>
                        </a:rPr>
                        <a:t>Depression</a:t>
                      </a:r>
                    </a:p>
                  </a:txBody>
                  <a:tcPr marL="9525" marR="9525" marT="9525" marB="0" anchor="b">
                    <a:lnL>
                      <a:noFill/>
                    </a:lnL>
                    <a:lnR>
                      <a:noFill/>
                    </a:lnR>
                    <a:lnT>
                      <a:noFill/>
                    </a:lnT>
                    <a:lnB>
                      <a:noFill/>
                    </a:lnB>
                  </a:tcPr>
                </a:tc>
                <a:tc>
                  <a:txBody>
                    <a:bodyPr/>
                    <a:lstStyle/>
                    <a:p>
                      <a:pPr algn="ctr" fontAlgn="b"/>
                      <a:endParaRPr lang="en-US" sz="18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8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491259964"/>
                  </a:ext>
                </a:extLst>
              </a:tr>
              <a:tr h="275403">
                <a:tc>
                  <a:txBody>
                    <a:bodyPr/>
                    <a:lstStyle/>
                    <a:p>
                      <a:pPr algn="l" fontAlgn="b"/>
                      <a:r>
                        <a:rPr lang="en-US" sz="1800" b="0" i="0" u="none" strike="noStrike" dirty="0">
                          <a:solidFill>
                            <a:srgbClr val="000000"/>
                          </a:solidFill>
                          <a:effectLst/>
                          <a:latin typeface="Arial" panose="020B0604020202020204" pitchFamily="34" charset="0"/>
                        </a:rPr>
                        <a:t>     Several/Half of the Days</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highlight>
                            <a:srgbClr val="FF0000"/>
                          </a:highlight>
                          <a:latin typeface="Arial" panose="020B0604020202020204" pitchFamily="34" charset="0"/>
                        </a:rPr>
                        <a:t>1+</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Arial" panose="020B0604020202020204" pitchFamily="34" charset="0"/>
                        </a:rPr>
                        <a:t>NS</a:t>
                      </a:r>
                    </a:p>
                  </a:txBody>
                  <a:tcPr marL="9525" marR="9525" marT="9525" marB="0" anchor="b">
                    <a:lnL>
                      <a:noFill/>
                    </a:lnL>
                    <a:lnR>
                      <a:noFill/>
                    </a:lnR>
                    <a:lnT>
                      <a:noFill/>
                    </a:lnT>
                    <a:lnB>
                      <a:noFill/>
                    </a:lnB>
                  </a:tcPr>
                </a:tc>
                <a:extLst>
                  <a:ext uri="{0D108BD9-81ED-4DB2-BD59-A6C34878D82A}">
                    <a16:rowId xmlns:a16="http://schemas.microsoft.com/office/drawing/2014/main" val="3879339241"/>
                  </a:ext>
                </a:extLst>
              </a:tr>
              <a:tr h="275403">
                <a:tc>
                  <a:txBody>
                    <a:bodyPr/>
                    <a:lstStyle/>
                    <a:p>
                      <a:pPr algn="l" fontAlgn="b"/>
                      <a:r>
                        <a:rPr lang="en-US" sz="1800" b="0" i="0" u="none" strike="noStrike" dirty="0">
                          <a:solidFill>
                            <a:srgbClr val="000000"/>
                          </a:solidFill>
                          <a:effectLst/>
                          <a:latin typeface="Arial" panose="020B0604020202020204" pitchFamily="34" charset="0"/>
                        </a:rPr>
                        <a:t>     Nearly Every Day</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highlight>
                            <a:srgbClr val="00FF00"/>
                          </a:highlight>
                          <a:latin typeface="Arial" panose="020B0604020202020204" pitchFamily="34" charset="0"/>
                        </a:rPr>
                        <a:t>33+</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Arial" panose="020B0604020202020204" pitchFamily="34" charset="0"/>
                        </a:rPr>
                        <a:t>NS</a:t>
                      </a:r>
                    </a:p>
                  </a:txBody>
                  <a:tcPr marL="9525" marR="9525" marT="9525" marB="0" anchor="b">
                    <a:lnL>
                      <a:noFill/>
                    </a:lnL>
                    <a:lnR>
                      <a:noFill/>
                    </a:lnR>
                    <a:lnT>
                      <a:noFill/>
                    </a:lnT>
                    <a:lnB>
                      <a:noFill/>
                    </a:lnB>
                  </a:tcPr>
                </a:tc>
                <a:extLst>
                  <a:ext uri="{0D108BD9-81ED-4DB2-BD59-A6C34878D82A}">
                    <a16:rowId xmlns:a16="http://schemas.microsoft.com/office/drawing/2014/main" val="3831764581"/>
                  </a:ext>
                </a:extLst>
              </a:tr>
              <a:tr h="275403">
                <a:tc>
                  <a:txBody>
                    <a:bodyPr/>
                    <a:lstStyle/>
                    <a:p>
                      <a:pPr algn="l" fontAlgn="b"/>
                      <a:r>
                        <a:rPr lang="en-US" sz="1800" b="1" i="0" u="none" strike="noStrike" dirty="0">
                          <a:solidFill>
                            <a:srgbClr val="000000"/>
                          </a:solidFill>
                          <a:effectLst/>
                          <a:latin typeface="Arial" panose="020B0604020202020204" pitchFamily="34" charset="0"/>
                        </a:rPr>
                        <a:t>Fatigue</a:t>
                      </a:r>
                    </a:p>
                  </a:txBody>
                  <a:tcPr marL="9525" marR="9525" marT="9525" marB="0" anchor="b">
                    <a:lnL>
                      <a:noFill/>
                    </a:lnL>
                    <a:lnR>
                      <a:noFill/>
                    </a:lnR>
                    <a:lnT>
                      <a:noFill/>
                    </a:lnT>
                    <a:lnB>
                      <a:noFill/>
                    </a:lnB>
                  </a:tcPr>
                </a:tc>
                <a:tc>
                  <a:txBody>
                    <a:bodyPr/>
                    <a:lstStyle/>
                    <a:p>
                      <a:pPr algn="ctr" fontAlgn="b"/>
                      <a:endParaRPr lang="en-US" sz="18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8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500845028"/>
                  </a:ext>
                </a:extLst>
              </a:tr>
              <a:tr h="374464">
                <a:tc>
                  <a:txBody>
                    <a:bodyPr/>
                    <a:lstStyle/>
                    <a:p>
                      <a:pPr algn="l" fontAlgn="b"/>
                      <a:r>
                        <a:rPr lang="en-US" sz="1800" b="0" i="0" u="none" strike="noStrike" dirty="0">
                          <a:solidFill>
                            <a:srgbClr val="000000"/>
                          </a:solidFill>
                          <a:effectLst/>
                          <a:latin typeface="Arial" panose="020B0604020202020204" pitchFamily="34" charset="0"/>
                        </a:rPr>
                        <a:t>     Moderate</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highlight>
                            <a:srgbClr val="00FF00"/>
                          </a:highlight>
                          <a:latin typeface="Arial" panose="020B0604020202020204" pitchFamily="34" charset="0"/>
                        </a:rPr>
                        <a:t>21+</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Arial" panose="020B0604020202020204" pitchFamily="34" charset="0"/>
                        </a:rPr>
                        <a:t>NS</a:t>
                      </a:r>
                    </a:p>
                  </a:txBody>
                  <a:tcPr marL="9525" marR="9525" marT="9525" marB="0" anchor="b">
                    <a:lnL>
                      <a:noFill/>
                    </a:lnL>
                    <a:lnR>
                      <a:noFill/>
                    </a:lnR>
                    <a:lnT>
                      <a:noFill/>
                    </a:lnT>
                    <a:lnB>
                      <a:noFill/>
                    </a:lnB>
                  </a:tcPr>
                </a:tc>
                <a:extLst>
                  <a:ext uri="{0D108BD9-81ED-4DB2-BD59-A6C34878D82A}">
                    <a16:rowId xmlns:a16="http://schemas.microsoft.com/office/drawing/2014/main" val="3870266688"/>
                  </a:ext>
                </a:extLst>
              </a:tr>
              <a:tr h="275403">
                <a:tc>
                  <a:txBody>
                    <a:bodyPr/>
                    <a:lstStyle/>
                    <a:p>
                      <a:pPr algn="l" fontAlgn="b"/>
                      <a:r>
                        <a:rPr lang="en-US" sz="1800" b="0" i="0" u="none" strike="noStrike" dirty="0">
                          <a:solidFill>
                            <a:srgbClr val="000000"/>
                          </a:solidFill>
                          <a:effectLst/>
                          <a:latin typeface="Arial" panose="020B0604020202020204" pitchFamily="34" charset="0"/>
                        </a:rPr>
                        <a:t>     Severe</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highlight>
                            <a:srgbClr val="00FF00"/>
                          </a:highlight>
                          <a:latin typeface="Arial" panose="020B0604020202020204" pitchFamily="34" charset="0"/>
                        </a:rPr>
                        <a:t>56</a:t>
                      </a:r>
                      <a:r>
                        <a:rPr lang="en-US" sz="1800" b="1" i="0" u="none" strike="noStrike" dirty="0">
                          <a:solidFill>
                            <a:srgbClr val="000000"/>
                          </a:solidFill>
                          <a:effectLst/>
                          <a:highlight>
                            <a:srgbClr val="FFFF00"/>
                          </a:highlight>
                          <a:latin typeface="Arial" panose="020B0604020202020204" pitchFamily="34" charset="0"/>
                        </a:rPr>
                        <a:t>+ *</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Arial" panose="020B0604020202020204" pitchFamily="34" charset="0"/>
                        </a:rPr>
                        <a:t>NS</a:t>
                      </a:r>
                    </a:p>
                  </a:txBody>
                  <a:tcPr marL="9525" marR="9525" marT="9525" marB="0" anchor="b">
                    <a:lnL>
                      <a:noFill/>
                    </a:lnL>
                    <a:lnR>
                      <a:noFill/>
                    </a:lnR>
                    <a:lnT>
                      <a:noFill/>
                    </a:lnT>
                    <a:lnB>
                      <a:noFill/>
                    </a:lnB>
                  </a:tcPr>
                </a:tc>
                <a:extLst>
                  <a:ext uri="{0D108BD9-81ED-4DB2-BD59-A6C34878D82A}">
                    <a16:rowId xmlns:a16="http://schemas.microsoft.com/office/drawing/2014/main" val="912977857"/>
                  </a:ext>
                </a:extLst>
              </a:tr>
              <a:tr h="275403">
                <a:tc gridSpan="3">
                  <a:txBody>
                    <a:bodyPr/>
                    <a:lstStyle/>
                    <a:p>
                      <a:pPr marL="0" marR="0" lvl="0" indent="0" algn="l" defTabSz="192881" rtl="0" eaLnBrk="1" fontAlgn="b" latinLnBrk="0" hangingPunct="1">
                        <a:lnSpc>
                          <a:spcPct val="100000"/>
                        </a:lnSpc>
                        <a:spcBef>
                          <a:spcPts val="0"/>
                        </a:spcBef>
                        <a:spcAft>
                          <a:spcPts val="0"/>
                        </a:spcAft>
                        <a:buClrTx/>
                        <a:buSzTx/>
                        <a:buFontTx/>
                        <a:buNone/>
                        <a:tabLst/>
                        <a:defRPr/>
                      </a:pPr>
                      <a:endParaRPr lang="en-US" sz="1800" b="1" i="0" u="none" strike="noStrike" dirty="0">
                        <a:solidFill>
                          <a:srgbClr val="000000"/>
                        </a:solidFill>
                        <a:effectLst/>
                        <a:latin typeface="Arial" panose="020B0604020202020204" pitchFamily="34" charset="0"/>
                      </a:endParaRPr>
                    </a:p>
                    <a:p>
                      <a:pPr marL="0" marR="0" lvl="0" indent="0" algn="l" defTabSz="192881"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So few people had this many sessions that we have to interpret this result with caution</a:t>
                      </a:r>
                    </a:p>
                    <a:p>
                      <a:pPr marL="0" marR="0" lvl="0" indent="0" algn="l" defTabSz="192881" rtl="0" eaLnBrk="1" fontAlgn="b"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81087680"/>
                  </a:ext>
                </a:extLst>
              </a:tr>
            </a:tbl>
          </a:graphicData>
        </a:graphic>
      </p:graphicFrame>
      <p:sp>
        <p:nvSpPr>
          <p:cNvPr id="6" name="Title 1">
            <a:extLst>
              <a:ext uri="{FF2B5EF4-FFF2-40B4-BE49-F238E27FC236}">
                <a16:creationId xmlns:a16="http://schemas.microsoft.com/office/drawing/2014/main" id="{1FD2C77B-E2FB-CEA1-F58D-7F67C2DB9019}"/>
              </a:ext>
            </a:extLst>
          </p:cNvPr>
          <p:cNvSpPr txBox="1">
            <a:spLocks/>
          </p:cNvSpPr>
          <p:nvPr/>
        </p:nvSpPr>
        <p:spPr>
          <a:xfrm>
            <a:off x="301606" y="138215"/>
            <a:ext cx="8734425" cy="685800"/>
          </a:xfrm>
          <a:prstGeom prst="rect">
            <a:avLst/>
          </a:prstGeom>
          <a:ln>
            <a:noFill/>
          </a:ln>
        </p:spPr>
        <p:txBody>
          <a:bodyPr vert="horz" lIns="91440" tIns="45720" rIns="91440" bIns="45720" rtlCol="0" anchor="ctr">
            <a:noAutofit/>
          </a:bodyPr>
          <a:lstStyle>
            <a:lvl1pPr algn="l" defTabSz="192881" rtl="0" eaLnBrk="1" latinLnBrk="0" hangingPunct="1">
              <a:spcBef>
                <a:spcPct val="0"/>
              </a:spcBef>
              <a:buNone/>
              <a:defRPr sz="1181" b="1" i="0" kern="1200">
                <a:solidFill>
                  <a:srgbClr val="174782"/>
                </a:solidFill>
                <a:latin typeface="Georgia"/>
                <a:ea typeface="+mj-ea"/>
                <a:cs typeface="Georgia"/>
              </a:defRPr>
            </a:lvl1pPr>
          </a:lstStyle>
          <a:p>
            <a:pPr algn="ctr"/>
            <a:r>
              <a:rPr lang="en-US" sz="2800" dirty="0">
                <a:solidFill>
                  <a:schemeClr val="bg1"/>
                </a:solidFill>
                <a:latin typeface="+mj-lt"/>
              </a:rPr>
              <a:t>The # of Meditation Sessions Assoc. with Changes</a:t>
            </a:r>
            <a:endParaRPr lang="en-US" sz="2800" dirty="0">
              <a:solidFill>
                <a:schemeClr val="bg1"/>
              </a:solidFill>
            </a:endParaRPr>
          </a:p>
        </p:txBody>
      </p:sp>
    </p:spTree>
    <p:extLst>
      <p:ext uri="{BB962C8B-B14F-4D97-AF65-F5344CB8AC3E}">
        <p14:creationId xmlns:p14="http://schemas.microsoft.com/office/powerpoint/2010/main" val="4077569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2CBBA1-939D-5683-4578-01CDCDFE258B}"/>
              </a:ext>
            </a:extLst>
          </p:cNvPr>
          <p:cNvPicPr>
            <a:picLocks noChangeAspect="1"/>
          </p:cNvPicPr>
          <p:nvPr/>
        </p:nvPicPr>
        <p:blipFill>
          <a:blip r:embed="rId2"/>
          <a:stretch>
            <a:fillRect/>
          </a:stretch>
        </p:blipFill>
        <p:spPr>
          <a:xfrm>
            <a:off x="227880" y="2667000"/>
            <a:ext cx="8688240" cy="3784615"/>
          </a:xfrm>
          <a:prstGeom prst="rect">
            <a:avLst/>
          </a:prstGeom>
        </p:spPr>
      </p:pic>
      <p:sp>
        <p:nvSpPr>
          <p:cNvPr id="5" name="Title 9">
            <a:extLst>
              <a:ext uri="{FF2B5EF4-FFF2-40B4-BE49-F238E27FC236}">
                <a16:creationId xmlns:a16="http://schemas.microsoft.com/office/drawing/2014/main" id="{CB8F3B5A-10C8-7E3F-6D2D-6CC22037A568}"/>
              </a:ext>
            </a:extLst>
          </p:cNvPr>
          <p:cNvSpPr txBox="1">
            <a:spLocks/>
          </p:cNvSpPr>
          <p:nvPr/>
        </p:nvSpPr>
        <p:spPr>
          <a:xfrm>
            <a:off x="990600" y="139303"/>
            <a:ext cx="7696200" cy="487362"/>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lgn="ctr"/>
            <a:r>
              <a:rPr lang="en-US" sz="3200" b="1" cap="none" dirty="0">
                <a:latin typeface="+mj-lt"/>
              </a:rPr>
              <a:t>Meditation: Global Physical Health</a:t>
            </a:r>
          </a:p>
        </p:txBody>
      </p:sp>
      <p:sp>
        <p:nvSpPr>
          <p:cNvPr id="6" name="Title 9">
            <a:extLst>
              <a:ext uri="{FF2B5EF4-FFF2-40B4-BE49-F238E27FC236}">
                <a16:creationId xmlns:a16="http://schemas.microsoft.com/office/drawing/2014/main" id="{CFF1E0D3-05C2-4A58-5917-A2FEC293AC33}"/>
              </a:ext>
            </a:extLst>
          </p:cNvPr>
          <p:cNvSpPr>
            <a:spLocks noGrp="1"/>
          </p:cNvSpPr>
          <p:nvPr>
            <p:ph type="title"/>
          </p:nvPr>
        </p:nvSpPr>
        <p:spPr>
          <a:xfrm>
            <a:off x="227880" y="1096645"/>
            <a:ext cx="8448188" cy="351155"/>
          </a:xfrm>
        </p:spPr>
        <p:txBody>
          <a:bodyPr/>
          <a:lstStyle/>
          <a:p>
            <a:r>
              <a:rPr lang="en-US" sz="2400" b="1" cap="none" dirty="0">
                <a:solidFill>
                  <a:schemeClr val="tx1"/>
                </a:solidFill>
                <a:latin typeface="+mj-lt"/>
              </a:rPr>
              <a:t>Using meditation was unassociated with a change in global physical health at both 3 and 6 months.</a:t>
            </a:r>
          </a:p>
        </p:txBody>
      </p:sp>
    </p:spTree>
    <p:extLst>
      <p:ext uri="{BB962C8B-B14F-4D97-AF65-F5344CB8AC3E}">
        <p14:creationId xmlns:p14="http://schemas.microsoft.com/office/powerpoint/2010/main" val="19491089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36222C-6A35-4726-52EE-D8B882F0E4A7}"/>
              </a:ext>
            </a:extLst>
          </p:cNvPr>
          <p:cNvPicPr>
            <a:picLocks noChangeAspect="1"/>
          </p:cNvPicPr>
          <p:nvPr/>
        </p:nvPicPr>
        <p:blipFill>
          <a:blip r:embed="rId2"/>
          <a:stretch>
            <a:fillRect/>
          </a:stretch>
        </p:blipFill>
        <p:spPr>
          <a:xfrm>
            <a:off x="278289" y="2667000"/>
            <a:ext cx="8587422" cy="3740699"/>
          </a:xfrm>
          <a:prstGeom prst="rect">
            <a:avLst/>
          </a:prstGeom>
        </p:spPr>
      </p:pic>
      <p:sp>
        <p:nvSpPr>
          <p:cNvPr id="6" name="TextBox 5">
            <a:extLst>
              <a:ext uri="{FF2B5EF4-FFF2-40B4-BE49-F238E27FC236}">
                <a16:creationId xmlns:a16="http://schemas.microsoft.com/office/drawing/2014/main" id="{117B8234-35B1-ED72-2FFA-75EE0233B9B9}"/>
              </a:ext>
            </a:extLst>
          </p:cNvPr>
          <p:cNvSpPr txBox="1"/>
          <p:nvPr/>
        </p:nvSpPr>
        <p:spPr>
          <a:xfrm>
            <a:off x="3352800" y="4267200"/>
            <a:ext cx="4634630" cy="369332"/>
          </a:xfrm>
          <a:prstGeom prst="rect">
            <a:avLst/>
          </a:prstGeom>
          <a:noFill/>
        </p:spPr>
        <p:txBody>
          <a:bodyPr wrap="square">
            <a:spAutoFit/>
          </a:bodyPr>
          <a:lstStyle/>
          <a:p>
            <a:pPr algn="ctr" fontAlgn="b"/>
            <a:r>
              <a:rPr lang="en-US" sz="1800" b="1" i="0" u="none" strike="noStrike" dirty="0">
                <a:solidFill>
                  <a:srgbClr val="000000"/>
                </a:solidFill>
                <a:effectLst/>
                <a:highlight>
                  <a:srgbClr val="00FF00"/>
                </a:highlight>
                <a:latin typeface="Arial" panose="020B0604020202020204" pitchFamily="34" charset="0"/>
              </a:rPr>
              <a:t>15</a:t>
            </a:r>
          </a:p>
        </p:txBody>
      </p:sp>
      <p:cxnSp>
        <p:nvCxnSpPr>
          <p:cNvPr id="8" name="Straight Arrow Connector 7">
            <a:extLst>
              <a:ext uri="{FF2B5EF4-FFF2-40B4-BE49-F238E27FC236}">
                <a16:creationId xmlns:a16="http://schemas.microsoft.com/office/drawing/2014/main" id="{42899C11-C477-BF80-06A9-E5AAAAF9EDAA}"/>
              </a:ext>
            </a:extLst>
          </p:cNvPr>
          <p:cNvCxnSpPr>
            <a:cxnSpLocks/>
          </p:cNvCxnSpPr>
          <p:nvPr/>
        </p:nvCxnSpPr>
        <p:spPr>
          <a:xfrm flipH="1" flipV="1">
            <a:off x="5486400" y="3962400"/>
            <a:ext cx="76200" cy="2286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Title 9">
            <a:extLst>
              <a:ext uri="{FF2B5EF4-FFF2-40B4-BE49-F238E27FC236}">
                <a16:creationId xmlns:a16="http://schemas.microsoft.com/office/drawing/2014/main" id="{64B7BBDF-1A41-03C1-1522-8A147B7110A7}"/>
              </a:ext>
            </a:extLst>
          </p:cNvPr>
          <p:cNvSpPr txBox="1">
            <a:spLocks/>
          </p:cNvSpPr>
          <p:nvPr/>
        </p:nvSpPr>
        <p:spPr>
          <a:xfrm>
            <a:off x="990600" y="139303"/>
            <a:ext cx="7696200" cy="487362"/>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lgn="ctr"/>
            <a:r>
              <a:rPr lang="en-US" sz="3200" b="1" cap="none" dirty="0">
                <a:latin typeface="+mj-lt"/>
              </a:rPr>
              <a:t>Meditation: Global Mental Health</a:t>
            </a:r>
          </a:p>
        </p:txBody>
      </p:sp>
      <p:sp>
        <p:nvSpPr>
          <p:cNvPr id="11" name="Title 9">
            <a:extLst>
              <a:ext uri="{FF2B5EF4-FFF2-40B4-BE49-F238E27FC236}">
                <a16:creationId xmlns:a16="http://schemas.microsoft.com/office/drawing/2014/main" id="{53D7E2DE-BD49-BEA3-B207-EFE1477C3280}"/>
              </a:ext>
            </a:extLst>
          </p:cNvPr>
          <p:cNvSpPr>
            <a:spLocks noGrp="1"/>
          </p:cNvSpPr>
          <p:nvPr>
            <p:ph type="title"/>
          </p:nvPr>
        </p:nvSpPr>
        <p:spPr>
          <a:xfrm>
            <a:off x="278289" y="1096644"/>
            <a:ext cx="8397779" cy="579755"/>
          </a:xfrm>
        </p:spPr>
        <p:txBody>
          <a:bodyPr/>
          <a:lstStyle/>
          <a:p>
            <a:r>
              <a:rPr lang="en-US" sz="2400" b="1" cap="none" dirty="0">
                <a:solidFill>
                  <a:schemeClr val="tx1"/>
                </a:solidFill>
                <a:latin typeface="+mj-lt"/>
              </a:rPr>
              <a:t>At 3 months, using meditation was unassociated w global mental health.</a:t>
            </a:r>
            <a:br>
              <a:rPr lang="en-US" sz="2400" b="1" cap="none" dirty="0">
                <a:solidFill>
                  <a:schemeClr val="tx1"/>
                </a:solidFill>
                <a:latin typeface="+mj-lt"/>
              </a:rPr>
            </a:br>
            <a:r>
              <a:rPr lang="en-US" sz="2400" b="1" cap="none" dirty="0">
                <a:solidFill>
                  <a:schemeClr val="tx1"/>
                </a:solidFill>
                <a:latin typeface="+mj-lt"/>
              </a:rPr>
              <a:t>At 6 months, using 15-49 sessions of meditation was assoc. w an </a:t>
            </a:r>
            <a:r>
              <a:rPr lang="en-US" sz="2400" b="1" u="sng" cap="none" dirty="0">
                <a:solidFill>
                  <a:schemeClr val="tx1"/>
                </a:solidFill>
                <a:latin typeface="+mj-lt"/>
              </a:rPr>
              <a:t>increase</a:t>
            </a:r>
            <a:r>
              <a:rPr lang="en-US" sz="2400" b="1" cap="none" dirty="0">
                <a:solidFill>
                  <a:schemeClr val="tx1"/>
                </a:solidFill>
                <a:latin typeface="+mj-lt"/>
              </a:rPr>
              <a:t> in global mental health.</a:t>
            </a:r>
          </a:p>
        </p:txBody>
      </p:sp>
    </p:spTree>
    <p:extLst>
      <p:ext uri="{BB962C8B-B14F-4D97-AF65-F5344CB8AC3E}">
        <p14:creationId xmlns:p14="http://schemas.microsoft.com/office/powerpoint/2010/main" val="27703890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EB753C-41A7-390A-0057-0C8AEC5AB629}"/>
              </a:ext>
            </a:extLst>
          </p:cNvPr>
          <p:cNvPicPr>
            <a:picLocks noChangeAspect="1"/>
          </p:cNvPicPr>
          <p:nvPr/>
        </p:nvPicPr>
        <p:blipFill>
          <a:blip r:embed="rId2"/>
          <a:stretch>
            <a:fillRect/>
          </a:stretch>
        </p:blipFill>
        <p:spPr>
          <a:xfrm>
            <a:off x="304800" y="2646113"/>
            <a:ext cx="8634729" cy="3756198"/>
          </a:xfrm>
          <a:prstGeom prst="rect">
            <a:avLst/>
          </a:prstGeom>
        </p:spPr>
      </p:pic>
      <p:sp>
        <p:nvSpPr>
          <p:cNvPr id="6" name="TextBox 5">
            <a:extLst>
              <a:ext uri="{FF2B5EF4-FFF2-40B4-BE49-F238E27FC236}">
                <a16:creationId xmlns:a16="http://schemas.microsoft.com/office/drawing/2014/main" id="{7C9DFC54-64B1-3CD9-2F49-72EC373BCD72}"/>
              </a:ext>
            </a:extLst>
          </p:cNvPr>
          <p:cNvSpPr txBox="1"/>
          <p:nvPr/>
        </p:nvSpPr>
        <p:spPr>
          <a:xfrm>
            <a:off x="-1129430" y="4234933"/>
            <a:ext cx="4634630" cy="369332"/>
          </a:xfrm>
          <a:prstGeom prst="rect">
            <a:avLst/>
          </a:prstGeom>
          <a:noFill/>
        </p:spPr>
        <p:txBody>
          <a:bodyPr wrap="square">
            <a:spAutoFit/>
          </a:bodyPr>
          <a:lstStyle/>
          <a:p>
            <a:pPr algn="ctr" fontAlgn="b"/>
            <a:r>
              <a:rPr lang="en-US" sz="1800" b="1" i="0" u="none" strike="noStrike" dirty="0">
                <a:solidFill>
                  <a:srgbClr val="000000"/>
                </a:solidFill>
                <a:effectLst/>
                <a:highlight>
                  <a:srgbClr val="00FF00"/>
                </a:highlight>
                <a:latin typeface="Arial" panose="020B0604020202020204" pitchFamily="34" charset="0"/>
              </a:rPr>
              <a:t>1</a:t>
            </a:r>
          </a:p>
        </p:txBody>
      </p:sp>
      <p:cxnSp>
        <p:nvCxnSpPr>
          <p:cNvPr id="8" name="Straight Arrow Connector 7">
            <a:extLst>
              <a:ext uri="{FF2B5EF4-FFF2-40B4-BE49-F238E27FC236}">
                <a16:creationId xmlns:a16="http://schemas.microsoft.com/office/drawing/2014/main" id="{78D82844-4C13-3936-514C-49B4A6E8089D}"/>
              </a:ext>
            </a:extLst>
          </p:cNvPr>
          <p:cNvCxnSpPr>
            <a:cxnSpLocks/>
          </p:cNvCxnSpPr>
          <p:nvPr/>
        </p:nvCxnSpPr>
        <p:spPr>
          <a:xfrm flipH="1">
            <a:off x="1035485" y="4648200"/>
            <a:ext cx="152400" cy="2286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0CA20E3D-5D47-3431-909F-D2FDE9D1D5E8}"/>
              </a:ext>
            </a:extLst>
          </p:cNvPr>
          <p:cNvSpPr txBox="1"/>
          <p:nvPr/>
        </p:nvSpPr>
        <p:spPr>
          <a:xfrm>
            <a:off x="3465242" y="3611570"/>
            <a:ext cx="5210826" cy="369332"/>
          </a:xfrm>
          <a:prstGeom prst="rect">
            <a:avLst/>
          </a:prstGeom>
          <a:noFill/>
        </p:spPr>
        <p:txBody>
          <a:bodyPr wrap="square">
            <a:spAutoFit/>
          </a:bodyPr>
          <a:lstStyle/>
          <a:p>
            <a:pPr algn="ctr" fontAlgn="b"/>
            <a:r>
              <a:rPr lang="en-US" sz="1800" b="1" i="0" u="none" strike="noStrike" dirty="0">
                <a:solidFill>
                  <a:srgbClr val="000000"/>
                </a:solidFill>
                <a:effectLst/>
                <a:highlight>
                  <a:srgbClr val="00FF00"/>
                </a:highlight>
                <a:latin typeface="Arial" panose="020B0604020202020204" pitchFamily="34" charset="0"/>
              </a:rPr>
              <a:t>32</a:t>
            </a:r>
          </a:p>
        </p:txBody>
      </p:sp>
      <p:cxnSp>
        <p:nvCxnSpPr>
          <p:cNvPr id="14" name="Straight Arrow Connector 13">
            <a:extLst>
              <a:ext uri="{FF2B5EF4-FFF2-40B4-BE49-F238E27FC236}">
                <a16:creationId xmlns:a16="http://schemas.microsoft.com/office/drawing/2014/main" id="{0ECC9757-2FC9-5D48-D289-25CFE124D3EB}"/>
              </a:ext>
            </a:extLst>
          </p:cNvPr>
          <p:cNvCxnSpPr/>
          <p:nvPr/>
        </p:nvCxnSpPr>
        <p:spPr>
          <a:xfrm flipH="1">
            <a:off x="5751241" y="3980902"/>
            <a:ext cx="152400" cy="27253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 name="Title 9">
            <a:extLst>
              <a:ext uri="{FF2B5EF4-FFF2-40B4-BE49-F238E27FC236}">
                <a16:creationId xmlns:a16="http://schemas.microsoft.com/office/drawing/2014/main" id="{FA70BF4F-2798-81F2-3572-8C61FA6E8848}"/>
              </a:ext>
            </a:extLst>
          </p:cNvPr>
          <p:cNvSpPr txBox="1">
            <a:spLocks/>
          </p:cNvSpPr>
          <p:nvPr/>
        </p:nvSpPr>
        <p:spPr>
          <a:xfrm>
            <a:off x="990600" y="139303"/>
            <a:ext cx="7696200" cy="487362"/>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lgn="ctr"/>
            <a:r>
              <a:rPr lang="en-US" sz="3200" b="1" cap="none" dirty="0">
                <a:latin typeface="+mj-lt"/>
              </a:rPr>
              <a:t>Meditation: Perceived Stress</a:t>
            </a:r>
          </a:p>
        </p:txBody>
      </p:sp>
      <p:sp>
        <p:nvSpPr>
          <p:cNvPr id="7" name="Title 9">
            <a:extLst>
              <a:ext uri="{FF2B5EF4-FFF2-40B4-BE49-F238E27FC236}">
                <a16:creationId xmlns:a16="http://schemas.microsoft.com/office/drawing/2014/main" id="{2526FC7C-52DD-F133-CAB1-FCDCF9F0F87E}"/>
              </a:ext>
            </a:extLst>
          </p:cNvPr>
          <p:cNvSpPr>
            <a:spLocks noGrp="1"/>
          </p:cNvSpPr>
          <p:nvPr>
            <p:ph type="title"/>
          </p:nvPr>
        </p:nvSpPr>
        <p:spPr>
          <a:xfrm>
            <a:off x="304800" y="1096645"/>
            <a:ext cx="8371268" cy="366049"/>
          </a:xfrm>
        </p:spPr>
        <p:txBody>
          <a:bodyPr/>
          <a:lstStyle/>
          <a:p>
            <a:r>
              <a:rPr lang="en-US" sz="2400" b="1" cap="none" dirty="0">
                <a:solidFill>
                  <a:schemeClr val="tx1"/>
                </a:solidFill>
                <a:latin typeface="+mj-lt"/>
              </a:rPr>
              <a:t>At 3 months, using 1-6 sessions of meditation use was </a:t>
            </a:r>
            <a:r>
              <a:rPr lang="en-US" sz="2400" b="1" cap="none" dirty="0" err="1">
                <a:solidFill>
                  <a:schemeClr val="tx1"/>
                </a:solidFill>
                <a:latin typeface="+mj-lt"/>
              </a:rPr>
              <a:t>assoc</a:t>
            </a:r>
            <a:r>
              <a:rPr lang="en-US" sz="2400" b="1" cap="none" dirty="0">
                <a:solidFill>
                  <a:schemeClr val="tx1"/>
                </a:solidFill>
                <a:latin typeface="+mj-lt"/>
              </a:rPr>
              <a:t>/ with a </a:t>
            </a:r>
            <a:r>
              <a:rPr lang="en-US" sz="2400" b="1" u="sng" cap="none" dirty="0">
                <a:solidFill>
                  <a:schemeClr val="tx1"/>
                </a:solidFill>
                <a:latin typeface="+mj-lt"/>
              </a:rPr>
              <a:t>decrease</a:t>
            </a:r>
            <a:r>
              <a:rPr lang="en-US" sz="2400" b="1" cap="none" dirty="0">
                <a:solidFill>
                  <a:schemeClr val="tx1"/>
                </a:solidFill>
                <a:latin typeface="+mj-lt"/>
              </a:rPr>
              <a:t> in perceived stress. </a:t>
            </a:r>
            <a:br>
              <a:rPr lang="en-US" sz="2400" b="1" cap="none" dirty="0">
                <a:solidFill>
                  <a:schemeClr val="tx1"/>
                </a:solidFill>
                <a:latin typeface="+mj-lt"/>
              </a:rPr>
            </a:br>
            <a:r>
              <a:rPr lang="en-US" sz="2400" b="1" cap="none" dirty="0">
                <a:solidFill>
                  <a:schemeClr val="tx1"/>
                </a:solidFill>
                <a:latin typeface="+mj-lt"/>
              </a:rPr>
              <a:t>At 6 months, using 32-38 sessions was too.</a:t>
            </a:r>
          </a:p>
        </p:txBody>
      </p:sp>
    </p:spTree>
    <p:extLst>
      <p:ext uri="{BB962C8B-B14F-4D97-AF65-F5344CB8AC3E}">
        <p14:creationId xmlns:p14="http://schemas.microsoft.com/office/powerpoint/2010/main" val="36906221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6EA649E-5F54-CC28-670F-F1537DF702AE}"/>
              </a:ext>
            </a:extLst>
          </p:cNvPr>
          <p:cNvPicPr>
            <a:picLocks noChangeAspect="1"/>
          </p:cNvPicPr>
          <p:nvPr/>
        </p:nvPicPr>
        <p:blipFill>
          <a:blip r:embed="rId2"/>
          <a:stretch>
            <a:fillRect/>
          </a:stretch>
        </p:blipFill>
        <p:spPr>
          <a:xfrm>
            <a:off x="533400" y="2637623"/>
            <a:ext cx="8077200" cy="3749483"/>
          </a:xfrm>
          <a:prstGeom prst="rect">
            <a:avLst/>
          </a:prstGeom>
        </p:spPr>
      </p:pic>
      <p:sp>
        <p:nvSpPr>
          <p:cNvPr id="8" name="TextBox 7">
            <a:extLst>
              <a:ext uri="{FF2B5EF4-FFF2-40B4-BE49-F238E27FC236}">
                <a16:creationId xmlns:a16="http://schemas.microsoft.com/office/drawing/2014/main" id="{0D5043F9-6398-B2D5-B734-EBB1C4F26DC7}"/>
              </a:ext>
            </a:extLst>
          </p:cNvPr>
          <p:cNvSpPr txBox="1"/>
          <p:nvPr/>
        </p:nvSpPr>
        <p:spPr>
          <a:xfrm>
            <a:off x="3276600" y="4143033"/>
            <a:ext cx="4634630" cy="369332"/>
          </a:xfrm>
          <a:prstGeom prst="rect">
            <a:avLst/>
          </a:prstGeom>
          <a:noFill/>
        </p:spPr>
        <p:txBody>
          <a:bodyPr wrap="square">
            <a:spAutoFit/>
          </a:bodyPr>
          <a:lstStyle/>
          <a:p>
            <a:pPr marL="0" marR="0" lvl="0" indent="0" algn="ctr" defTabSz="192881"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highlight>
                  <a:srgbClr val="FF0000"/>
                </a:highlight>
                <a:latin typeface="Arial" panose="020B0604020202020204" pitchFamily="34" charset="0"/>
              </a:rPr>
              <a:t>1</a:t>
            </a:r>
          </a:p>
        </p:txBody>
      </p:sp>
      <p:cxnSp>
        <p:nvCxnSpPr>
          <p:cNvPr id="11" name="Straight Arrow Connector 10">
            <a:extLst>
              <a:ext uri="{FF2B5EF4-FFF2-40B4-BE49-F238E27FC236}">
                <a16:creationId xmlns:a16="http://schemas.microsoft.com/office/drawing/2014/main" id="{5F9A69E4-3F32-E39B-4E15-83070C68235A}"/>
              </a:ext>
            </a:extLst>
          </p:cNvPr>
          <p:cNvCxnSpPr/>
          <p:nvPr/>
        </p:nvCxnSpPr>
        <p:spPr>
          <a:xfrm flipH="1" flipV="1">
            <a:off x="5334000" y="3886200"/>
            <a:ext cx="152400" cy="2286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 name="Title 9">
            <a:extLst>
              <a:ext uri="{FF2B5EF4-FFF2-40B4-BE49-F238E27FC236}">
                <a16:creationId xmlns:a16="http://schemas.microsoft.com/office/drawing/2014/main" id="{FB5DC6E9-3F84-E36C-4A9F-8373CAB0A759}"/>
              </a:ext>
            </a:extLst>
          </p:cNvPr>
          <p:cNvSpPr txBox="1">
            <a:spLocks/>
          </p:cNvSpPr>
          <p:nvPr/>
        </p:nvSpPr>
        <p:spPr>
          <a:xfrm>
            <a:off x="990600" y="139303"/>
            <a:ext cx="7696200" cy="487362"/>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lgn="ctr"/>
            <a:r>
              <a:rPr lang="en-US" sz="3200" b="1" cap="none" dirty="0">
                <a:latin typeface="+mj-lt"/>
              </a:rPr>
              <a:t>Meditation: Purpose in Life</a:t>
            </a:r>
          </a:p>
        </p:txBody>
      </p:sp>
      <p:sp>
        <p:nvSpPr>
          <p:cNvPr id="5" name="Title 9">
            <a:extLst>
              <a:ext uri="{FF2B5EF4-FFF2-40B4-BE49-F238E27FC236}">
                <a16:creationId xmlns:a16="http://schemas.microsoft.com/office/drawing/2014/main" id="{AC2ADC39-76BF-C887-3E35-372BCE6C3E54}"/>
              </a:ext>
            </a:extLst>
          </p:cNvPr>
          <p:cNvSpPr>
            <a:spLocks noGrp="1"/>
          </p:cNvSpPr>
          <p:nvPr>
            <p:ph type="title"/>
          </p:nvPr>
        </p:nvSpPr>
        <p:spPr>
          <a:xfrm>
            <a:off x="457200" y="1096645"/>
            <a:ext cx="8218868" cy="487362"/>
          </a:xfrm>
        </p:spPr>
        <p:txBody>
          <a:bodyPr/>
          <a:lstStyle/>
          <a:p>
            <a:r>
              <a:rPr lang="en-US" b="1" cap="none" dirty="0">
                <a:solidFill>
                  <a:schemeClr val="tx1"/>
                </a:solidFill>
                <a:latin typeface="+mj-lt"/>
              </a:rPr>
              <a:t>At 3 months, using meditation was </a:t>
            </a:r>
            <a:r>
              <a:rPr lang="en-US" b="1" cap="none" dirty="0" err="1">
                <a:solidFill>
                  <a:schemeClr val="tx1"/>
                </a:solidFill>
                <a:latin typeface="+mj-lt"/>
              </a:rPr>
              <a:t>unassoc</a:t>
            </a:r>
            <a:r>
              <a:rPr lang="en-US" b="1" cap="none" dirty="0">
                <a:solidFill>
                  <a:schemeClr val="tx1"/>
                </a:solidFill>
                <a:latin typeface="+mj-lt"/>
              </a:rPr>
              <a:t>. w having purpose in life.</a:t>
            </a:r>
            <a:br>
              <a:rPr lang="en-US" b="1" cap="none" dirty="0">
                <a:solidFill>
                  <a:schemeClr val="tx1"/>
                </a:solidFill>
                <a:latin typeface="+mj-lt"/>
              </a:rPr>
            </a:br>
            <a:r>
              <a:rPr lang="en-US" b="1" cap="none" dirty="0">
                <a:solidFill>
                  <a:schemeClr val="tx1"/>
                </a:solidFill>
                <a:latin typeface="+mj-lt"/>
              </a:rPr>
              <a:t>However, by 6 months, having 1-5 sessions was associated w a </a:t>
            </a:r>
            <a:r>
              <a:rPr lang="en-US" b="1" u="sng" cap="none" dirty="0">
                <a:solidFill>
                  <a:schemeClr val="tx1"/>
                </a:solidFill>
                <a:latin typeface="+mj-lt"/>
              </a:rPr>
              <a:t>decrease</a:t>
            </a:r>
            <a:r>
              <a:rPr lang="en-US" b="1" cap="none" dirty="0">
                <a:solidFill>
                  <a:schemeClr val="tx1"/>
                </a:solidFill>
                <a:latin typeface="+mj-lt"/>
              </a:rPr>
              <a:t> in having purpose in life, but having 21-68 sessions was assoc. with an </a:t>
            </a:r>
            <a:r>
              <a:rPr lang="en-US" b="1" u="sng" cap="none" dirty="0">
                <a:solidFill>
                  <a:schemeClr val="tx1"/>
                </a:solidFill>
                <a:latin typeface="+mj-lt"/>
              </a:rPr>
              <a:t>increase</a:t>
            </a:r>
            <a:r>
              <a:rPr lang="en-US" b="1" cap="none" dirty="0">
                <a:solidFill>
                  <a:schemeClr val="tx1"/>
                </a:solidFill>
                <a:latin typeface="+mj-lt"/>
              </a:rPr>
              <a:t>.</a:t>
            </a:r>
          </a:p>
        </p:txBody>
      </p:sp>
    </p:spTree>
    <p:extLst>
      <p:ext uri="{BB962C8B-B14F-4D97-AF65-F5344CB8AC3E}">
        <p14:creationId xmlns:p14="http://schemas.microsoft.com/office/powerpoint/2010/main" val="4692634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C08DFD-F3F7-058F-EC72-5E0A1E49D981}"/>
              </a:ext>
            </a:extLst>
          </p:cNvPr>
          <p:cNvPicPr>
            <a:picLocks noChangeAspect="1"/>
          </p:cNvPicPr>
          <p:nvPr/>
        </p:nvPicPr>
        <p:blipFill>
          <a:blip r:embed="rId2"/>
          <a:stretch>
            <a:fillRect/>
          </a:stretch>
        </p:blipFill>
        <p:spPr>
          <a:xfrm>
            <a:off x="926404" y="2236448"/>
            <a:ext cx="6493702" cy="4319032"/>
          </a:xfrm>
          <a:prstGeom prst="rect">
            <a:avLst/>
          </a:prstGeom>
        </p:spPr>
      </p:pic>
      <p:sp>
        <p:nvSpPr>
          <p:cNvPr id="8" name="TextBox 7">
            <a:extLst>
              <a:ext uri="{FF2B5EF4-FFF2-40B4-BE49-F238E27FC236}">
                <a16:creationId xmlns:a16="http://schemas.microsoft.com/office/drawing/2014/main" id="{129C0648-BD6E-A296-6AC9-4D059CE81A5B}"/>
              </a:ext>
            </a:extLst>
          </p:cNvPr>
          <p:cNvSpPr txBox="1"/>
          <p:nvPr/>
        </p:nvSpPr>
        <p:spPr>
          <a:xfrm>
            <a:off x="0" y="4251692"/>
            <a:ext cx="4572000" cy="369332"/>
          </a:xfrm>
          <a:prstGeom prst="rect">
            <a:avLst/>
          </a:prstGeom>
          <a:noFill/>
        </p:spPr>
        <p:txBody>
          <a:bodyPr wrap="square">
            <a:spAutoFit/>
          </a:bodyPr>
          <a:lstStyle/>
          <a:p>
            <a:pPr marL="0" marR="0" lvl="0" indent="0" algn="ctr" defTabSz="192881"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highlight>
                  <a:srgbClr val="FF0000"/>
                </a:highlight>
                <a:latin typeface="Arial" panose="020B0604020202020204" pitchFamily="34" charset="0"/>
              </a:rPr>
              <a:t>6</a:t>
            </a:r>
          </a:p>
        </p:txBody>
      </p:sp>
      <p:cxnSp>
        <p:nvCxnSpPr>
          <p:cNvPr id="11" name="Straight Arrow Connector 10">
            <a:extLst>
              <a:ext uri="{FF2B5EF4-FFF2-40B4-BE49-F238E27FC236}">
                <a16:creationId xmlns:a16="http://schemas.microsoft.com/office/drawing/2014/main" id="{CE3FD96D-EF77-F780-8782-43AF3B95CCA9}"/>
              </a:ext>
            </a:extLst>
          </p:cNvPr>
          <p:cNvCxnSpPr/>
          <p:nvPr/>
        </p:nvCxnSpPr>
        <p:spPr>
          <a:xfrm flipH="1">
            <a:off x="2057400" y="4476751"/>
            <a:ext cx="76200" cy="1524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EA44E110-AAC0-D487-7BCF-7F98030ABCAB}"/>
              </a:ext>
            </a:extLst>
          </p:cNvPr>
          <p:cNvSpPr txBox="1"/>
          <p:nvPr/>
        </p:nvSpPr>
        <p:spPr>
          <a:xfrm>
            <a:off x="-373849" y="3383177"/>
            <a:ext cx="4590788" cy="369332"/>
          </a:xfrm>
          <a:prstGeom prst="rect">
            <a:avLst/>
          </a:prstGeom>
          <a:noFill/>
        </p:spPr>
        <p:txBody>
          <a:bodyPr wrap="square">
            <a:spAutoFit/>
          </a:bodyPr>
          <a:lstStyle/>
          <a:p>
            <a:pPr algn="ctr" fontAlgn="b"/>
            <a:r>
              <a:rPr lang="en-US" sz="1800" b="1" i="0" u="none" strike="noStrike" dirty="0">
                <a:solidFill>
                  <a:srgbClr val="000000"/>
                </a:solidFill>
                <a:effectLst/>
                <a:highlight>
                  <a:srgbClr val="FF0000"/>
                </a:highlight>
                <a:latin typeface="Arial" panose="020B0604020202020204" pitchFamily="34" charset="0"/>
              </a:rPr>
              <a:t>1</a:t>
            </a:r>
          </a:p>
        </p:txBody>
      </p:sp>
      <p:cxnSp>
        <p:nvCxnSpPr>
          <p:cNvPr id="15" name="Straight Arrow Connector 14">
            <a:extLst>
              <a:ext uri="{FF2B5EF4-FFF2-40B4-BE49-F238E27FC236}">
                <a16:creationId xmlns:a16="http://schemas.microsoft.com/office/drawing/2014/main" id="{50278AF3-3F67-EC9A-D70E-AB2D1D6FF3F8}"/>
              </a:ext>
            </a:extLst>
          </p:cNvPr>
          <p:cNvCxnSpPr>
            <a:cxnSpLocks/>
          </p:cNvCxnSpPr>
          <p:nvPr/>
        </p:nvCxnSpPr>
        <p:spPr>
          <a:xfrm>
            <a:off x="1820449" y="3641822"/>
            <a:ext cx="76200" cy="4688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2" name="TextBox 21">
            <a:extLst>
              <a:ext uri="{FF2B5EF4-FFF2-40B4-BE49-F238E27FC236}">
                <a16:creationId xmlns:a16="http://schemas.microsoft.com/office/drawing/2014/main" id="{0E5F3190-4C89-52C2-D309-26A88F75B198}"/>
              </a:ext>
            </a:extLst>
          </p:cNvPr>
          <p:cNvSpPr txBox="1"/>
          <p:nvPr/>
        </p:nvSpPr>
        <p:spPr>
          <a:xfrm>
            <a:off x="926404" y="4993513"/>
            <a:ext cx="4841308" cy="369332"/>
          </a:xfrm>
          <a:prstGeom prst="rect">
            <a:avLst/>
          </a:prstGeom>
          <a:noFill/>
        </p:spPr>
        <p:txBody>
          <a:bodyPr wrap="square">
            <a:spAutoFit/>
          </a:bodyPr>
          <a:lstStyle/>
          <a:p>
            <a:pPr algn="ctr" fontAlgn="b"/>
            <a:r>
              <a:rPr lang="en-US" sz="1800" b="1" i="0" u="none" strike="noStrike" dirty="0">
                <a:solidFill>
                  <a:srgbClr val="000000"/>
                </a:solidFill>
                <a:effectLst/>
                <a:highlight>
                  <a:srgbClr val="00FF00"/>
                </a:highlight>
                <a:latin typeface="Arial" panose="020B0604020202020204" pitchFamily="34" charset="0"/>
              </a:rPr>
              <a:t>33</a:t>
            </a:r>
          </a:p>
        </p:txBody>
      </p:sp>
      <p:cxnSp>
        <p:nvCxnSpPr>
          <p:cNvPr id="24" name="Straight Arrow Connector 23">
            <a:extLst>
              <a:ext uri="{FF2B5EF4-FFF2-40B4-BE49-F238E27FC236}">
                <a16:creationId xmlns:a16="http://schemas.microsoft.com/office/drawing/2014/main" id="{E614A386-0E64-D295-03E6-70CC49C5C3A5}"/>
              </a:ext>
            </a:extLst>
          </p:cNvPr>
          <p:cNvCxnSpPr>
            <a:cxnSpLocks/>
          </p:cNvCxnSpPr>
          <p:nvPr/>
        </p:nvCxnSpPr>
        <p:spPr>
          <a:xfrm flipH="1">
            <a:off x="2971800" y="5196581"/>
            <a:ext cx="76200" cy="1625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 name="Title 9">
            <a:extLst>
              <a:ext uri="{FF2B5EF4-FFF2-40B4-BE49-F238E27FC236}">
                <a16:creationId xmlns:a16="http://schemas.microsoft.com/office/drawing/2014/main" id="{3FCD4FA7-2B5A-B9FC-1189-3900C21EF654}"/>
              </a:ext>
            </a:extLst>
          </p:cNvPr>
          <p:cNvSpPr txBox="1">
            <a:spLocks/>
          </p:cNvSpPr>
          <p:nvPr/>
        </p:nvSpPr>
        <p:spPr>
          <a:xfrm>
            <a:off x="990600" y="139303"/>
            <a:ext cx="7696200" cy="487362"/>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lgn="ctr"/>
            <a:r>
              <a:rPr lang="en-US" sz="3200" b="1" cap="none" dirty="0">
                <a:latin typeface="+mj-lt"/>
              </a:rPr>
              <a:t>Meditation: Depression</a:t>
            </a:r>
          </a:p>
        </p:txBody>
      </p:sp>
      <p:sp>
        <p:nvSpPr>
          <p:cNvPr id="7" name="Title 9">
            <a:extLst>
              <a:ext uri="{FF2B5EF4-FFF2-40B4-BE49-F238E27FC236}">
                <a16:creationId xmlns:a16="http://schemas.microsoft.com/office/drawing/2014/main" id="{522AEF26-BE08-B1DD-80FC-54640DDD92C3}"/>
              </a:ext>
            </a:extLst>
          </p:cNvPr>
          <p:cNvSpPr txBox="1">
            <a:spLocks/>
          </p:cNvSpPr>
          <p:nvPr/>
        </p:nvSpPr>
        <p:spPr>
          <a:xfrm>
            <a:off x="140272" y="842041"/>
            <a:ext cx="8523668" cy="1038682"/>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b="1" cap="none" dirty="0">
                <a:solidFill>
                  <a:schemeClr val="tx1"/>
                </a:solidFill>
                <a:latin typeface="+mj-lt"/>
              </a:rPr>
              <a:t>At 3 months, having 1-9 sessions was assoc. w an </a:t>
            </a:r>
            <a:r>
              <a:rPr lang="en-US" b="1" u="sng" cap="none" dirty="0">
                <a:solidFill>
                  <a:schemeClr val="tx1"/>
                </a:solidFill>
                <a:latin typeface="+mj-lt"/>
              </a:rPr>
              <a:t>increase</a:t>
            </a:r>
            <a:r>
              <a:rPr lang="en-US" b="1" cap="none" dirty="0">
                <a:solidFill>
                  <a:schemeClr val="tx1"/>
                </a:solidFill>
                <a:latin typeface="+mj-lt"/>
              </a:rPr>
              <a:t> in the probability of feeling depressed </a:t>
            </a:r>
            <a:r>
              <a:rPr lang="en-US" b="1" u="sng" cap="none" dirty="0">
                <a:solidFill>
                  <a:schemeClr val="tx1"/>
                </a:solidFill>
                <a:latin typeface="+mj-lt"/>
              </a:rPr>
              <a:t>several/half days </a:t>
            </a:r>
            <a:r>
              <a:rPr lang="en-US" b="1" cap="none" dirty="0">
                <a:solidFill>
                  <a:schemeClr val="tx1"/>
                </a:solidFill>
                <a:latin typeface="+mj-lt"/>
              </a:rPr>
              <a:t>per week.</a:t>
            </a:r>
          </a:p>
          <a:p>
            <a:r>
              <a:rPr lang="en-US" b="1" cap="none" dirty="0">
                <a:solidFill>
                  <a:schemeClr val="tx1"/>
                </a:solidFill>
                <a:latin typeface="+mj-lt"/>
              </a:rPr>
              <a:t>While having 33+ sessions was assoc. with a </a:t>
            </a:r>
            <a:r>
              <a:rPr lang="en-US" b="1" u="sng" cap="none" dirty="0">
                <a:solidFill>
                  <a:schemeClr val="tx1"/>
                </a:solidFill>
                <a:latin typeface="+mj-lt"/>
              </a:rPr>
              <a:t>decrease</a:t>
            </a:r>
            <a:r>
              <a:rPr lang="en-US" b="1" cap="none" dirty="0">
                <a:solidFill>
                  <a:schemeClr val="tx1"/>
                </a:solidFill>
                <a:latin typeface="+mj-lt"/>
              </a:rPr>
              <a:t> in the probability of feeling depressed </a:t>
            </a:r>
            <a:r>
              <a:rPr lang="en-US" b="1" u="sng" cap="none" dirty="0">
                <a:solidFill>
                  <a:schemeClr val="tx1"/>
                </a:solidFill>
                <a:latin typeface="+mj-lt"/>
              </a:rPr>
              <a:t>every day</a:t>
            </a:r>
            <a:r>
              <a:rPr lang="en-US" b="1" cap="none" dirty="0">
                <a:solidFill>
                  <a:schemeClr val="tx1"/>
                </a:solidFill>
                <a:latin typeface="+mj-lt"/>
              </a:rPr>
              <a:t>.</a:t>
            </a:r>
            <a:br>
              <a:rPr lang="en-US" sz="2000" b="1" cap="none" dirty="0">
                <a:solidFill>
                  <a:schemeClr val="tx1"/>
                </a:solidFill>
                <a:latin typeface="+mj-lt"/>
              </a:rPr>
            </a:br>
            <a:endParaRPr lang="en-US" sz="2000" b="1" cap="none" dirty="0">
              <a:solidFill>
                <a:schemeClr val="tx1"/>
              </a:solidFill>
              <a:latin typeface="+mj-lt"/>
            </a:endParaRPr>
          </a:p>
        </p:txBody>
      </p:sp>
    </p:spTree>
    <p:extLst>
      <p:ext uri="{BB962C8B-B14F-4D97-AF65-F5344CB8AC3E}">
        <p14:creationId xmlns:p14="http://schemas.microsoft.com/office/powerpoint/2010/main" val="1111346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144A39-FB2C-9E61-872F-6A4C205BDC3A}"/>
              </a:ext>
            </a:extLst>
          </p:cNvPr>
          <p:cNvPicPr>
            <a:picLocks noChangeAspect="1"/>
          </p:cNvPicPr>
          <p:nvPr/>
        </p:nvPicPr>
        <p:blipFill>
          <a:blip r:embed="rId2"/>
          <a:stretch>
            <a:fillRect/>
          </a:stretch>
        </p:blipFill>
        <p:spPr>
          <a:xfrm>
            <a:off x="990600" y="2057400"/>
            <a:ext cx="6509395" cy="4332010"/>
          </a:xfrm>
          <a:prstGeom prst="rect">
            <a:avLst/>
          </a:prstGeom>
        </p:spPr>
      </p:pic>
      <p:sp>
        <p:nvSpPr>
          <p:cNvPr id="2" name="Title 9">
            <a:extLst>
              <a:ext uri="{FF2B5EF4-FFF2-40B4-BE49-F238E27FC236}">
                <a16:creationId xmlns:a16="http://schemas.microsoft.com/office/drawing/2014/main" id="{0B28D20E-DB12-9EFF-B627-C0004B56F83C}"/>
              </a:ext>
            </a:extLst>
          </p:cNvPr>
          <p:cNvSpPr txBox="1">
            <a:spLocks/>
          </p:cNvSpPr>
          <p:nvPr/>
        </p:nvSpPr>
        <p:spPr>
          <a:xfrm>
            <a:off x="533400" y="1066800"/>
            <a:ext cx="8382000" cy="792162"/>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sz="2400" b="1" cap="none" dirty="0">
                <a:solidFill>
                  <a:schemeClr val="tx1"/>
                </a:solidFill>
                <a:latin typeface="+mj-lt"/>
              </a:rPr>
              <a:t>At 6 months, meditation use was not associated with feeling depressed.</a:t>
            </a:r>
            <a:br>
              <a:rPr lang="en-US" sz="2400" b="1" cap="none" dirty="0">
                <a:solidFill>
                  <a:schemeClr val="tx1"/>
                </a:solidFill>
                <a:latin typeface="+mj-lt"/>
              </a:rPr>
            </a:br>
            <a:endParaRPr lang="en-US" sz="2400" b="1" cap="none" dirty="0">
              <a:solidFill>
                <a:schemeClr val="tx1"/>
              </a:solidFill>
              <a:latin typeface="+mj-lt"/>
            </a:endParaRPr>
          </a:p>
        </p:txBody>
      </p:sp>
      <p:sp>
        <p:nvSpPr>
          <p:cNvPr id="6" name="Title 9">
            <a:extLst>
              <a:ext uri="{FF2B5EF4-FFF2-40B4-BE49-F238E27FC236}">
                <a16:creationId xmlns:a16="http://schemas.microsoft.com/office/drawing/2014/main" id="{BC3598C6-40B2-7753-A9E9-BFD123AA8E6C}"/>
              </a:ext>
            </a:extLst>
          </p:cNvPr>
          <p:cNvSpPr txBox="1">
            <a:spLocks/>
          </p:cNvSpPr>
          <p:nvPr/>
        </p:nvSpPr>
        <p:spPr>
          <a:xfrm>
            <a:off x="990600" y="139303"/>
            <a:ext cx="7696200" cy="487362"/>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lgn="ctr"/>
            <a:r>
              <a:rPr lang="en-US" sz="3200" b="1" cap="none" dirty="0">
                <a:latin typeface="+mj-lt"/>
              </a:rPr>
              <a:t>Meditation: Depression</a:t>
            </a:r>
          </a:p>
        </p:txBody>
      </p:sp>
    </p:spTree>
    <p:extLst>
      <p:ext uri="{BB962C8B-B14F-4D97-AF65-F5344CB8AC3E}">
        <p14:creationId xmlns:p14="http://schemas.microsoft.com/office/powerpoint/2010/main" val="31244269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967615-BE48-AD9D-8245-1BF85C46C240}"/>
              </a:ext>
            </a:extLst>
          </p:cNvPr>
          <p:cNvPicPr>
            <a:picLocks noChangeAspect="1"/>
          </p:cNvPicPr>
          <p:nvPr/>
        </p:nvPicPr>
        <p:blipFill>
          <a:blip r:embed="rId2"/>
          <a:stretch>
            <a:fillRect/>
          </a:stretch>
        </p:blipFill>
        <p:spPr>
          <a:xfrm>
            <a:off x="990601" y="2031407"/>
            <a:ext cx="6553200" cy="4379006"/>
          </a:xfrm>
          <a:prstGeom prst="rect">
            <a:avLst/>
          </a:prstGeom>
        </p:spPr>
      </p:pic>
      <p:sp>
        <p:nvSpPr>
          <p:cNvPr id="11" name="TextBox 10">
            <a:extLst>
              <a:ext uri="{FF2B5EF4-FFF2-40B4-BE49-F238E27FC236}">
                <a16:creationId xmlns:a16="http://schemas.microsoft.com/office/drawing/2014/main" id="{A8EA420B-1900-BF51-5A65-D2925A84DD2D}"/>
              </a:ext>
            </a:extLst>
          </p:cNvPr>
          <p:cNvSpPr txBox="1"/>
          <p:nvPr/>
        </p:nvSpPr>
        <p:spPr>
          <a:xfrm>
            <a:off x="762000" y="3456621"/>
            <a:ext cx="4572000" cy="369332"/>
          </a:xfrm>
          <a:prstGeom prst="rect">
            <a:avLst/>
          </a:prstGeom>
          <a:noFill/>
        </p:spPr>
        <p:txBody>
          <a:bodyPr wrap="square">
            <a:spAutoFit/>
          </a:bodyPr>
          <a:lstStyle/>
          <a:p>
            <a:pPr algn="ctr" fontAlgn="b"/>
            <a:r>
              <a:rPr lang="en-US" sz="1800" b="1" i="0" u="none" strike="noStrike" dirty="0">
                <a:solidFill>
                  <a:srgbClr val="000000"/>
                </a:solidFill>
                <a:effectLst/>
                <a:highlight>
                  <a:srgbClr val="00FF00"/>
                </a:highlight>
                <a:latin typeface="Arial" panose="020B0604020202020204" pitchFamily="34" charset="0"/>
              </a:rPr>
              <a:t>21</a:t>
            </a:r>
          </a:p>
        </p:txBody>
      </p:sp>
      <p:cxnSp>
        <p:nvCxnSpPr>
          <p:cNvPr id="13" name="Straight Arrow Connector 12">
            <a:extLst>
              <a:ext uri="{FF2B5EF4-FFF2-40B4-BE49-F238E27FC236}">
                <a16:creationId xmlns:a16="http://schemas.microsoft.com/office/drawing/2014/main" id="{F960F45D-AC15-BE0F-452D-4F7DCB8E14E9}"/>
              </a:ext>
            </a:extLst>
          </p:cNvPr>
          <p:cNvCxnSpPr>
            <a:cxnSpLocks/>
          </p:cNvCxnSpPr>
          <p:nvPr/>
        </p:nvCxnSpPr>
        <p:spPr>
          <a:xfrm flipH="1">
            <a:off x="2590800" y="3825953"/>
            <a:ext cx="152400" cy="2402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CF65C5C0-EFE7-10FD-2BF1-BE6CE0AD0680}"/>
              </a:ext>
            </a:extLst>
          </p:cNvPr>
          <p:cNvSpPr txBox="1"/>
          <p:nvPr/>
        </p:nvSpPr>
        <p:spPr>
          <a:xfrm>
            <a:off x="685800" y="5563213"/>
            <a:ext cx="4572000" cy="369332"/>
          </a:xfrm>
          <a:prstGeom prst="rect">
            <a:avLst/>
          </a:prstGeom>
          <a:noFill/>
        </p:spPr>
        <p:txBody>
          <a:bodyPr wrap="square">
            <a:spAutoFit/>
          </a:bodyPr>
          <a:lstStyle/>
          <a:p>
            <a:pPr algn="ctr" fontAlgn="b"/>
            <a:r>
              <a:rPr lang="en-US" sz="1800" b="1" i="0" u="none" strike="noStrike" dirty="0">
                <a:solidFill>
                  <a:srgbClr val="000000"/>
                </a:solidFill>
                <a:effectLst/>
                <a:highlight>
                  <a:srgbClr val="00FF00"/>
                </a:highlight>
                <a:latin typeface="Arial" panose="020B0604020202020204" pitchFamily="34" charset="0"/>
              </a:rPr>
              <a:t>56</a:t>
            </a:r>
          </a:p>
        </p:txBody>
      </p:sp>
      <p:cxnSp>
        <p:nvCxnSpPr>
          <p:cNvPr id="18" name="Straight Arrow Connector 17">
            <a:extLst>
              <a:ext uri="{FF2B5EF4-FFF2-40B4-BE49-F238E27FC236}">
                <a16:creationId xmlns:a16="http://schemas.microsoft.com/office/drawing/2014/main" id="{40664398-79E4-9CA9-C0B5-BBA9CC53D9E0}"/>
              </a:ext>
            </a:extLst>
          </p:cNvPr>
          <p:cNvCxnSpPr>
            <a:cxnSpLocks/>
          </p:cNvCxnSpPr>
          <p:nvPr/>
        </p:nvCxnSpPr>
        <p:spPr>
          <a:xfrm flipV="1">
            <a:off x="3314178" y="5498681"/>
            <a:ext cx="304800" cy="6453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 name="Title 9">
            <a:extLst>
              <a:ext uri="{FF2B5EF4-FFF2-40B4-BE49-F238E27FC236}">
                <a16:creationId xmlns:a16="http://schemas.microsoft.com/office/drawing/2014/main" id="{DB1AFA59-AECE-9005-C0B7-3166A8702483}"/>
              </a:ext>
            </a:extLst>
          </p:cNvPr>
          <p:cNvSpPr txBox="1">
            <a:spLocks/>
          </p:cNvSpPr>
          <p:nvPr/>
        </p:nvSpPr>
        <p:spPr>
          <a:xfrm>
            <a:off x="990600" y="139303"/>
            <a:ext cx="7696200" cy="487362"/>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lgn="ctr"/>
            <a:r>
              <a:rPr lang="en-US" sz="3200" b="1" cap="none" dirty="0">
                <a:latin typeface="+mj-lt"/>
              </a:rPr>
              <a:t>Meditation: Fatigue</a:t>
            </a:r>
          </a:p>
        </p:txBody>
      </p:sp>
      <p:sp>
        <p:nvSpPr>
          <p:cNvPr id="7" name="Title 9">
            <a:extLst>
              <a:ext uri="{FF2B5EF4-FFF2-40B4-BE49-F238E27FC236}">
                <a16:creationId xmlns:a16="http://schemas.microsoft.com/office/drawing/2014/main" id="{A295AEDF-BACA-C2C2-B523-436FEEF79B88}"/>
              </a:ext>
            </a:extLst>
          </p:cNvPr>
          <p:cNvSpPr txBox="1">
            <a:spLocks/>
          </p:cNvSpPr>
          <p:nvPr/>
        </p:nvSpPr>
        <p:spPr>
          <a:xfrm>
            <a:off x="315532" y="872161"/>
            <a:ext cx="8828468" cy="614742"/>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b="1" cap="none" dirty="0">
                <a:solidFill>
                  <a:schemeClr val="tx1"/>
                </a:solidFill>
                <a:latin typeface="+mj-lt"/>
              </a:rPr>
              <a:t>At 3 months, using 21+ sessions of meditation was assoc. w a decrease in the probability of having </a:t>
            </a:r>
            <a:r>
              <a:rPr lang="en-US" b="1" u="sng" cap="none" dirty="0">
                <a:solidFill>
                  <a:schemeClr val="tx1"/>
                </a:solidFill>
                <a:latin typeface="+mj-lt"/>
              </a:rPr>
              <a:t>moderate</a:t>
            </a:r>
            <a:r>
              <a:rPr lang="en-US" b="1" cap="none" dirty="0">
                <a:solidFill>
                  <a:schemeClr val="tx1"/>
                </a:solidFill>
                <a:latin typeface="+mj-lt"/>
              </a:rPr>
              <a:t> fatigue</a:t>
            </a:r>
          </a:p>
          <a:p>
            <a:r>
              <a:rPr lang="en-US" b="1" cap="none" dirty="0">
                <a:solidFill>
                  <a:schemeClr val="tx1"/>
                </a:solidFill>
                <a:latin typeface="+mj-lt"/>
              </a:rPr>
              <a:t>Having 56+ visits was associated w a decrease in the prob. of </a:t>
            </a:r>
            <a:r>
              <a:rPr lang="en-US" b="1" u="sng" cap="none" dirty="0">
                <a:solidFill>
                  <a:schemeClr val="tx1"/>
                </a:solidFill>
                <a:latin typeface="+mj-lt"/>
              </a:rPr>
              <a:t>severe</a:t>
            </a:r>
            <a:r>
              <a:rPr lang="en-US" b="1" cap="none" dirty="0">
                <a:solidFill>
                  <a:schemeClr val="tx1"/>
                </a:solidFill>
                <a:latin typeface="+mj-lt"/>
              </a:rPr>
              <a:t> fatigue.</a:t>
            </a:r>
            <a:br>
              <a:rPr lang="en-US" b="1" cap="none" dirty="0">
                <a:solidFill>
                  <a:schemeClr val="tx1"/>
                </a:solidFill>
                <a:latin typeface="+mj-lt"/>
              </a:rPr>
            </a:br>
            <a:endParaRPr lang="en-US" b="1" cap="none" dirty="0">
              <a:solidFill>
                <a:schemeClr val="tx1"/>
              </a:solidFill>
              <a:latin typeface="+mj-lt"/>
            </a:endParaRPr>
          </a:p>
        </p:txBody>
      </p:sp>
    </p:spTree>
    <p:extLst>
      <p:ext uri="{BB962C8B-B14F-4D97-AF65-F5344CB8AC3E}">
        <p14:creationId xmlns:p14="http://schemas.microsoft.com/office/powerpoint/2010/main" val="4051990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62803" y="937618"/>
            <a:ext cx="8420100" cy="365522"/>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2400" b="1" dirty="0">
                <a:solidFill>
                  <a:schemeClr val="lt1"/>
                </a:solidFill>
                <a:latin typeface="Calibri" panose="020F0502020204030204" pitchFamily="34" charset="0"/>
                <a:cs typeface="Calibri" panose="020F0502020204030204" pitchFamily="34" charset="0"/>
                <a:sym typeface="Arial"/>
              </a:rPr>
              <a:t>VA OPCC&amp;CT’s Veterans’ CIH Experience Survey</a:t>
            </a:r>
            <a:endParaRPr sz="2400" b="1" dirty="0">
              <a:solidFill>
                <a:schemeClr val="lt1"/>
              </a:solidFill>
              <a:latin typeface="Calibri" panose="020F0502020204030204" pitchFamily="34" charset="0"/>
              <a:cs typeface="Calibri" panose="020F0502020204030204" pitchFamily="34" charset="0"/>
              <a:sym typeface="Arial"/>
            </a:endParaRPr>
          </a:p>
        </p:txBody>
      </p:sp>
      <p:sp>
        <p:nvSpPr>
          <p:cNvPr id="82" name="Shape 82"/>
          <p:cNvSpPr txBox="1">
            <a:spLocks noGrp="1"/>
          </p:cNvSpPr>
          <p:nvPr>
            <p:ph type="body" idx="1"/>
          </p:nvPr>
        </p:nvSpPr>
        <p:spPr>
          <a:xfrm>
            <a:off x="201706" y="1343025"/>
            <a:ext cx="8942294" cy="3886200"/>
          </a:xfrm>
          <a:prstGeom prst="rect">
            <a:avLst/>
          </a:prstGeom>
          <a:noFill/>
          <a:ln>
            <a:noFill/>
          </a:ln>
        </p:spPr>
        <p:txBody>
          <a:bodyPr spcFirstLastPara="1" wrap="square" lIns="68569" tIns="34275" rIns="68569" bIns="34275" anchor="t" anchorCtr="0">
            <a:noAutofit/>
          </a:bodyPr>
          <a:lstStyle/>
          <a:p>
            <a:pPr marL="0" indent="0">
              <a:spcBef>
                <a:spcPts val="0"/>
              </a:spcBef>
              <a:buNone/>
            </a:pPr>
            <a:endParaRPr lang="en-US" dirty="0"/>
          </a:p>
          <a:p>
            <a:pPr marL="0" indent="0">
              <a:spcBef>
                <a:spcPts val="0"/>
              </a:spcBef>
              <a:buNone/>
            </a:pPr>
            <a:endParaRPr lang="en-US" dirty="0"/>
          </a:p>
          <a:p>
            <a:pPr marL="257175" indent="-104775">
              <a:spcBef>
                <a:spcPts val="0"/>
              </a:spcBef>
              <a:spcAft>
                <a:spcPts val="0"/>
              </a:spcAft>
              <a:buClr>
                <a:schemeClr val="dk1"/>
              </a:buClr>
              <a:buSzPts val="3200"/>
              <a:buNone/>
            </a:pPr>
            <a:endParaRPr sz="2100" dirty="0">
              <a:latin typeface="Calibri"/>
              <a:ea typeface="Calibri"/>
              <a:cs typeface="Calibri"/>
              <a:sym typeface="Calibri"/>
            </a:endParaRPr>
          </a:p>
          <a:p>
            <a:pPr marL="495300">
              <a:spcBef>
                <a:spcPts val="0"/>
              </a:spcBef>
              <a:spcAft>
                <a:spcPts val="0"/>
              </a:spcAft>
              <a:buClr>
                <a:schemeClr val="dk1"/>
              </a:buClr>
              <a:buSzPts val="3200"/>
              <a:buFont typeface="Arial" panose="020B0604020202020204" pitchFamily="34" charset="0"/>
              <a:buChar char="•"/>
            </a:pPr>
            <a:endParaRPr lang="en-US" sz="2400" i="1" dirty="0">
              <a:latin typeface="Calibri"/>
              <a:ea typeface="Calibri"/>
              <a:cs typeface="Calibri"/>
              <a:sym typeface="Calibri"/>
            </a:endParaRPr>
          </a:p>
        </p:txBody>
      </p:sp>
      <p:sp>
        <p:nvSpPr>
          <p:cNvPr id="83" name="Shape 83"/>
          <p:cNvSpPr txBox="1">
            <a:spLocks noGrp="1"/>
          </p:cNvSpPr>
          <p:nvPr>
            <p:ph type="sldNum" idx="12"/>
          </p:nvPr>
        </p:nvSpPr>
        <p:spPr>
          <a:xfrm>
            <a:off x="6553200" y="5772150"/>
            <a:ext cx="2133600" cy="228600"/>
          </a:xfrm>
          <a:prstGeom prst="rect">
            <a:avLst/>
          </a:prstGeom>
          <a:noFill/>
          <a:ln>
            <a:noFill/>
          </a:ln>
        </p:spPr>
        <p:txBody>
          <a:bodyPr spcFirstLastPara="1" vert="horz" wrap="square" lIns="68569" tIns="34275" rIns="68569" bIns="34275" numCol="1" anchor="ctr" anchorCtr="0" compatLnSpc="1">
            <a:prstTxWarp prst="textNoShape">
              <a:avLst/>
            </a:prstTxWarp>
            <a:noAutofit/>
          </a:bodyPr>
          <a:lstStyle/>
          <a:p>
            <a:pPr>
              <a:spcBef>
                <a:spcPts val="0"/>
              </a:spcBef>
              <a:spcAft>
                <a:spcPts val="0"/>
              </a:spcAft>
            </a:pPr>
            <a:fld id="{00000000-1234-1234-1234-123412341234}" type="slidenum">
              <a:rPr lang="en-US" sz="750">
                <a:solidFill>
                  <a:schemeClr val="lt1"/>
                </a:solidFill>
                <a:latin typeface="Calibri"/>
                <a:ea typeface="Calibri"/>
                <a:cs typeface="Calibri"/>
                <a:sym typeface="Calibri"/>
              </a:rPr>
              <a:pPr>
                <a:spcBef>
                  <a:spcPts val="0"/>
                </a:spcBef>
                <a:spcAft>
                  <a:spcPts val="0"/>
                </a:spcAft>
              </a:pPr>
              <a:t>6</a:t>
            </a:fld>
            <a:endParaRPr sz="750">
              <a:solidFill>
                <a:schemeClr val="lt1"/>
              </a:solidFill>
              <a:latin typeface="Calibri"/>
              <a:ea typeface="Calibri"/>
              <a:cs typeface="Calibri"/>
              <a:sym typeface="Calibri"/>
            </a:endParaRPr>
          </a:p>
        </p:txBody>
      </p:sp>
      <p:graphicFrame>
        <p:nvGraphicFramePr>
          <p:cNvPr id="3" name="Table 2">
            <a:extLst>
              <a:ext uri="{FF2B5EF4-FFF2-40B4-BE49-F238E27FC236}">
                <a16:creationId xmlns:a16="http://schemas.microsoft.com/office/drawing/2014/main" id="{8DEA6C2D-2C75-4BAE-8EE0-ABC27D771AF9}"/>
              </a:ext>
            </a:extLst>
          </p:cNvPr>
          <p:cNvGraphicFramePr>
            <a:graphicFrameLocks noGrp="1"/>
          </p:cNvGraphicFramePr>
          <p:nvPr>
            <p:extLst>
              <p:ext uri="{D42A27DB-BD31-4B8C-83A1-F6EECF244321}">
                <p14:modId xmlns:p14="http://schemas.microsoft.com/office/powerpoint/2010/main" val="3517747924"/>
              </p:ext>
            </p:extLst>
          </p:nvPr>
        </p:nvGraphicFramePr>
        <p:xfrm>
          <a:off x="152400" y="903328"/>
          <a:ext cx="8730503" cy="5581606"/>
        </p:xfrm>
        <a:graphic>
          <a:graphicData uri="http://schemas.openxmlformats.org/drawingml/2006/table">
            <a:tbl>
              <a:tblPr firstRow="1" firstCol="1" bandRow="1">
                <a:tableStyleId>{5C22544A-7EE6-4342-B048-85BDC9FD1C3A}</a:tableStyleId>
              </a:tblPr>
              <a:tblGrid>
                <a:gridCol w="2843106">
                  <a:extLst>
                    <a:ext uri="{9D8B030D-6E8A-4147-A177-3AD203B41FA5}">
                      <a16:colId xmlns:a16="http://schemas.microsoft.com/office/drawing/2014/main" val="2249588297"/>
                    </a:ext>
                  </a:extLst>
                </a:gridCol>
                <a:gridCol w="5887397">
                  <a:extLst>
                    <a:ext uri="{9D8B030D-6E8A-4147-A177-3AD203B41FA5}">
                      <a16:colId xmlns:a16="http://schemas.microsoft.com/office/drawing/2014/main" val="4146606831"/>
                    </a:ext>
                  </a:extLst>
                </a:gridCol>
              </a:tblGrid>
              <a:tr h="517291">
                <a:tc>
                  <a:txBody>
                    <a:bodyPr/>
                    <a:lstStyle/>
                    <a:p>
                      <a:pPr marL="0" marR="0">
                        <a:lnSpc>
                          <a:spcPct val="107000"/>
                        </a:lnSpc>
                        <a:spcBef>
                          <a:spcPts val="0"/>
                        </a:spcBef>
                        <a:spcAft>
                          <a:spcPts val="0"/>
                        </a:spcAft>
                      </a:pPr>
                      <a:r>
                        <a:rPr lang="en-US" sz="2000" dirty="0">
                          <a:effectLst/>
                        </a:rPr>
                        <a:t>Construct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2000" dirty="0">
                          <a:effectLst/>
                        </a:rPr>
                        <a:t>Measure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957263161"/>
                  </a:ext>
                </a:extLst>
              </a:tr>
              <a:tr h="1170814">
                <a:tc>
                  <a:txBody>
                    <a:bodyPr/>
                    <a:lstStyle/>
                    <a:p>
                      <a:pPr marL="0" marR="0">
                        <a:lnSpc>
                          <a:spcPct val="107000"/>
                        </a:lnSpc>
                        <a:spcBef>
                          <a:spcPts val="0"/>
                        </a:spcBef>
                        <a:spcAft>
                          <a:spcPts val="0"/>
                        </a:spcAft>
                      </a:pPr>
                      <a:r>
                        <a:rPr lang="en-US" sz="2000" dirty="0">
                          <a:effectLst/>
                        </a:rPr>
                        <a:t>Pain intensity and interference</a:t>
                      </a:r>
                    </a:p>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2000" b="1" dirty="0">
                          <a:effectLst/>
                        </a:rPr>
                        <a:t>Brief Pain Inventory (BPI) </a:t>
                      </a:r>
                    </a:p>
                    <a:p>
                      <a:pPr marL="0" marR="0">
                        <a:lnSpc>
                          <a:spcPct val="107000"/>
                        </a:lnSpc>
                        <a:spcBef>
                          <a:spcPts val="0"/>
                        </a:spcBef>
                        <a:spcAft>
                          <a:spcPts val="0"/>
                        </a:spcAft>
                      </a:pPr>
                      <a:r>
                        <a:rPr lang="en-US" sz="2000" b="1" dirty="0">
                          <a:effectLst/>
                        </a:rPr>
                        <a:t>Patient Global Impression of Change (PGIC)</a:t>
                      </a:r>
                    </a:p>
                    <a:p>
                      <a:pPr marL="0" marR="0">
                        <a:lnSpc>
                          <a:spcPct val="107000"/>
                        </a:lnSpc>
                        <a:spcBef>
                          <a:spcPts val="0"/>
                        </a:spcBef>
                        <a:spcAft>
                          <a:spcPts val="0"/>
                        </a:spcAft>
                      </a:pPr>
                      <a:r>
                        <a:rPr lang="en-US" sz="2000" b="1" dirty="0">
                          <a:effectLst/>
                        </a:rPr>
                        <a:t>CDC’s High Impact Chronic Pain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750297173"/>
                  </a:ext>
                </a:extLst>
              </a:tr>
              <a:tr h="1170814">
                <a:tc>
                  <a:txBody>
                    <a:bodyPr/>
                    <a:lstStyle/>
                    <a:p>
                      <a:pPr marL="0" marR="0">
                        <a:lnSpc>
                          <a:spcPct val="107000"/>
                        </a:lnSpc>
                        <a:spcBef>
                          <a:spcPts val="0"/>
                        </a:spcBef>
                        <a:spcAft>
                          <a:spcPts val="0"/>
                        </a:spcAft>
                      </a:pPr>
                      <a:r>
                        <a:rPr lang="en-US" sz="2000">
                          <a:effectLst/>
                        </a:rPr>
                        <a:t>Overall mental health, overall physical health, fatigue, well-being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2000" b="1" dirty="0">
                          <a:effectLst/>
                        </a:rPr>
                        <a:t>PROMIS 10</a:t>
                      </a:r>
                    </a:p>
                    <a:p>
                      <a:pPr marL="0" marR="0">
                        <a:lnSpc>
                          <a:spcPct val="107000"/>
                        </a:lnSpc>
                        <a:spcBef>
                          <a:spcPts val="0"/>
                        </a:spcBef>
                        <a:spcAft>
                          <a:spcPts val="0"/>
                        </a:spcAft>
                      </a:pPr>
                      <a:r>
                        <a:rPr lang="en-US" sz="2000" b="1" dirty="0">
                          <a:effectLst/>
                        </a:rPr>
                        <a:t>Patient Global Impression of Change (PGIC)</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455767368"/>
                  </a:ext>
                </a:extLst>
              </a:tr>
              <a:tr h="517291">
                <a:tc>
                  <a:txBody>
                    <a:bodyPr/>
                    <a:lstStyle/>
                    <a:p>
                      <a:pPr marL="0" marR="0">
                        <a:lnSpc>
                          <a:spcPct val="107000"/>
                        </a:lnSpc>
                        <a:spcBef>
                          <a:spcPts val="0"/>
                        </a:spcBef>
                        <a:spcAft>
                          <a:spcPts val="0"/>
                        </a:spcAft>
                      </a:pPr>
                      <a:r>
                        <a:rPr lang="en-US" sz="2000">
                          <a:effectLst/>
                        </a:rPr>
                        <a:t>Depression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2000" b="1" dirty="0">
                          <a:effectLst/>
                        </a:rPr>
                        <a:t>PHQ2</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745577525"/>
                  </a:ext>
                </a:extLst>
              </a:tr>
              <a:tr h="517291">
                <a:tc>
                  <a:txBody>
                    <a:bodyPr/>
                    <a:lstStyle/>
                    <a:p>
                      <a:pPr marL="0" marR="0">
                        <a:lnSpc>
                          <a:spcPct val="107000"/>
                        </a:lnSpc>
                        <a:spcBef>
                          <a:spcPts val="0"/>
                        </a:spcBef>
                        <a:spcAft>
                          <a:spcPts val="0"/>
                        </a:spcAft>
                      </a:pPr>
                      <a:r>
                        <a:rPr lang="en-US" sz="2000">
                          <a:effectLst/>
                        </a:rPr>
                        <a:t>Stress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2000" b="1" dirty="0">
                          <a:effectLst/>
                        </a:rPr>
                        <a:t>Perceived Stress Scale (PSS)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961591968"/>
                  </a:ext>
                </a:extLst>
              </a:tr>
              <a:tr h="517291">
                <a:tc>
                  <a:txBody>
                    <a:bodyPr/>
                    <a:lstStyle/>
                    <a:p>
                      <a:pPr marL="0" marR="0">
                        <a:lnSpc>
                          <a:spcPct val="107000"/>
                        </a:lnSpc>
                        <a:spcBef>
                          <a:spcPts val="0"/>
                        </a:spcBef>
                        <a:spcAft>
                          <a:spcPts val="0"/>
                        </a:spcAft>
                      </a:pPr>
                      <a:r>
                        <a:rPr lang="en-US" sz="2000">
                          <a:effectLst/>
                        </a:rPr>
                        <a:t>Purpose in life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2000" b="1" dirty="0">
                          <a:effectLst/>
                        </a:rPr>
                        <a:t>Life Engagement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704844040"/>
                  </a:ext>
                </a:extLst>
              </a:tr>
              <a:tr h="1170814">
                <a:tc>
                  <a:txBody>
                    <a:bodyPr/>
                    <a:lstStyle/>
                    <a:p>
                      <a:pPr marL="0" marR="0">
                        <a:lnSpc>
                          <a:spcPct val="107000"/>
                        </a:lnSpc>
                        <a:spcBef>
                          <a:spcPts val="0"/>
                        </a:spcBef>
                        <a:spcAft>
                          <a:spcPts val="0"/>
                        </a:spcAft>
                      </a:pPr>
                      <a:r>
                        <a:rPr lang="en-US" sz="2000">
                          <a:effectLst/>
                        </a:rPr>
                        <a:t>Ownership of one’s health/ Health efficacy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2000" b="1" dirty="0" err="1">
                          <a:effectLst/>
                        </a:rPr>
                        <a:t>Altarum</a:t>
                      </a:r>
                      <a:r>
                        <a:rPr lang="en-US" sz="2000" b="1" dirty="0">
                          <a:effectLst/>
                        </a:rPr>
                        <a:t> Consumer Engagement</a:t>
                      </a:r>
                    </a:p>
                    <a:p>
                      <a:pPr marL="0" marR="0">
                        <a:lnSpc>
                          <a:spcPct val="107000"/>
                        </a:lnSpc>
                        <a:spcBef>
                          <a:spcPts val="0"/>
                        </a:spcBef>
                        <a:spcAft>
                          <a:spcPts val="0"/>
                        </a:spcAft>
                      </a:pPr>
                      <a:r>
                        <a:rPr lang="en-US" sz="2000" b="1" dirty="0">
                          <a:effectLst/>
                        </a:rPr>
                        <a:t>Perceived Health Competency Scale </a:t>
                      </a:r>
                    </a:p>
                    <a:p>
                      <a:pPr marL="0" marR="0">
                        <a:lnSpc>
                          <a:spcPct val="107000"/>
                        </a:lnSpc>
                        <a:spcBef>
                          <a:spcPts val="0"/>
                        </a:spcBef>
                        <a:spcAft>
                          <a:spcPts val="0"/>
                        </a:spcAft>
                      </a:pPr>
                      <a:r>
                        <a:rPr lang="en-US" sz="2000" b="1" dirty="0">
                          <a:effectLst/>
                        </a:rPr>
                        <a:t>Self Eff for Managing Chronic Disease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711992468"/>
                  </a:ext>
                </a:extLst>
              </a:tr>
            </a:tbl>
          </a:graphicData>
        </a:graphic>
      </p:graphicFrame>
      <p:sp>
        <p:nvSpPr>
          <p:cNvPr id="2" name="Shape 81">
            <a:extLst>
              <a:ext uri="{FF2B5EF4-FFF2-40B4-BE49-F238E27FC236}">
                <a16:creationId xmlns:a16="http://schemas.microsoft.com/office/drawing/2014/main" id="{48FCAFF9-0276-986A-130E-424AA7E2D319}"/>
              </a:ext>
            </a:extLst>
          </p:cNvPr>
          <p:cNvSpPr txBox="1">
            <a:spLocks/>
          </p:cNvSpPr>
          <p:nvPr/>
        </p:nvSpPr>
        <p:spPr>
          <a:xfrm>
            <a:off x="-457200" y="209593"/>
            <a:ext cx="10692130" cy="473602"/>
          </a:xfrm>
          <a:prstGeom prst="rect">
            <a:avLst/>
          </a:prstGeom>
          <a:noFill/>
          <a:ln>
            <a:noFill/>
          </a:ln>
        </p:spPr>
        <p:txBody>
          <a:bodyPr spcFirstLastPara="1" wrap="square" lIns="91425" tIns="45700" rIns="91425" bIns="45700" anchor="t" anchorCtr="0">
            <a:noAutofit/>
          </a:bodyPr>
          <a:lst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sz="3200" b="1" dirty="0">
                <a:solidFill>
                  <a:schemeClr val="bg1"/>
                </a:solidFill>
              </a:rPr>
              <a:t>Methods- The Survey Outcome Measures</a:t>
            </a:r>
            <a:endParaRPr lang="en-US" sz="3200" b="1" dirty="0">
              <a:solidFill>
                <a:schemeClr val="bg1"/>
              </a:solidFill>
              <a:sym typeface="Arial"/>
            </a:endParaRPr>
          </a:p>
        </p:txBody>
      </p:sp>
    </p:spTree>
    <p:extLst>
      <p:ext uri="{BB962C8B-B14F-4D97-AF65-F5344CB8AC3E}">
        <p14:creationId xmlns:p14="http://schemas.microsoft.com/office/powerpoint/2010/main" val="15777581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701FF5-DA51-6D6A-56DD-162E71B2F12A}"/>
              </a:ext>
            </a:extLst>
          </p:cNvPr>
          <p:cNvPicPr>
            <a:picLocks noChangeAspect="1"/>
          </p:cNvPicPr>
          <p:nvPr/>
        </p:nvPicPr>
        <p:blipFill>
          <a:blip r:embed="rId2"/>
          <a:stretch>
            <a:fillRect/>
          </a:stretch>
        </p:blipFill>
        <p:spPr>
          <a:xfrm>
            <a:off x="1006258" y="2057400"/>
            <a:ext cx="6486395" cy="4304127"/>
          </a:xfrm>
          <a:prstGeom prst="rect">
            <a:avLst/>
          </a:prstGeom>
        </p:spPr>
      </p:pic>
      <p:sp>
        <p:nvSpPr>
          <p:cNvPr id="5" name="Title 9">
            <a:extLst>
              <a:ext uri="{FF2B5EF4-FFF2-40B4-BE49-F238E27FC236}">
                <a16:creationId xmlns:a16="http://schemas.microsoft.com/office/drawing/2014/main" id="{FFB57649-890D-A9CC-88A6-8A8FC561F97E}"/>
              </a:ext>
            </a:extLst>
          </p:cNvPr>
          <p:cNvSpPr txBox="1">
            <a:spLocks/>
          </p:cNvSpPr>
          <p:nvPr/>
        </p:nvSpPr>
        <p:spPr>
          <a:xfrm>
            <a:off x="990600" y="139303"/>
            <a:ext cx="7696200" cy="487362"/>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lgn="ctr"/>
            <a:r>
              <a:rPr lang="en-US" sz="3200" b="1" cap="none" dirty="0">
                <a:latin typeface="+mj-lt"/>
              </a:rPr>
              <a:t>Meditation: Fatigue</a:t>
            </a:r>
          </a:p>
        </p:txBody>
      </p:sp>
      <p:sp>
        <p:nvSpPr>
          <p:cNvPr id="7" name="Title 9">
            <a:extLst>
              <a:ext uri="{FF2B5EF4-FFF2-40B4-BE49-F238E27FC236}">
                <a16:creationId xmlns:a16="http://schemas.microsoft.com/office/drawing/2014/main" id="{E54E1CD3-B01D-A6E4-7694-BB538DC266A5}"/>
              </a:ext>
            </a:extLst>
          </p:cNvPr>
          <p:cNvSpPr txBox="1">
            <a:spLocks/>
          </p:cNvSpPr>
          <p:nvPr/>
        </p:nvSpPr>
        <p:spPr>
          <a:xfrm>
            <a:off x="381000" y="1047332"/>
            <a:ext cx="8295068" cy="705267"/>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sz="2400" b="1" cap="none" dirty="0">
                <a:solidFill>
                  <a:schemeClr val="tx1"/>
                </a:solidFill>
                <a:latin typeface="+mj-lt"/>
              </a:rPr>
              <a:t>At 6 months, meditation use was not associated with fatigue.</a:t>
            </a:r>
            <a:br>
              <a:rPr lang="en-US" sz="2400" b="1" cap="none" dirty="0">
                <a:solidFill>
                  <a:schemeClr val="tx1"/>
                </a:solidFill>
                <a:latin typeface="+mj-lt"/>
              </a:rPr>
            </a:br>
            <a:endParaRPr lang="en-US" sz="2400" b="1" cap="none" dirty="0">
              <a:solidFill>
                <a:schemeClr val="tx1"/>
              </a:solidFill>
              <a:latin typeface="+mj-lt"/>
            </a:endParaRPr>
          </a:p>
        </p:txBody>
      </p:sp>
    </p:spTree>
    <p:extLst>
      <p:ext uri="{BB962C8B-B14F-4D97-AF65-F5344CB8AC3E}">
        <p14:creationId xmlns:p14="http://schemas.microsoft.com/office/powerpoint/2010/main" val="36226090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801FDB-6E90-9418-F6E3-A4156A52C35F}"/>
              </a:ext>
            </a:extLst>
          </p:cNvPr>
          <p:cNvPicPr>
            <a:picLocks noChangeAspect="1"/>
          </p:cNvPicPr>
          <p:nvPr/>
        </p:nvPicPr>
        <p:blipFill>
          <a:blip r:embed="rId2"/>
          <a:stretch>
            <a:fillRect/>
          </a:stretch>
        </p:blipFill>
        <p:spPr>
          <a:xfrm>
            <a:off x="240189" y="2667000"/>
            <a:ext cx="8663622" cy="3773892"/>
          </a:xfrm>
          <a:prstGeom prst="rect">
            <a:avLst/>
          </a:prstGeom>
        </p:spPr>
      </p:pic>
      <p:sp>
        <p:nvSpPr>
          <p:cNvPr id="5" name="Title 9">
            <a:extLst>
              <a:ext uri="{FF2B5EF4-FFF2-40B4-BE49-F238E27FC236}">
                <a16:creationId xmlns:a16="http://schemas.microsoft.com/office/drawing/2014/main" id="{C81D2A08-A616-21AD-0149-105A8C06EA47}"/>
              </a:ext>
            </a:extLst>
          </p:cNvPr>
          <p:cNvSpPr txBox="1">
            <a:spLocks/>
          </p:cNvSpPr>
          <p:nvPr/>
        </p:nvSpPr>
        <p:spPr>
          <a:xfrm>
            <a:off x="990600" y="139303"/>
            <a:ext cx="7696200" cy="487362"/>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lgn="ctr"/>
            <a:r>
              <a:rPr lang="en-US" sz="3200" b="1" cap="none" dirty="0">
                <a:latin typeface="+mj-lt"/>
              </a:rPr>
              <a:t>Meditation: Pain Severity</a:t>
            </a:r>
          </a:p>
        </p:txBody>
      </p:sp>
      <p:sp>
        <p:nvSpPr>
          <p:cNvPr id="6" name="Title 9">
            <a:extLst>
              <a:ext uri="{FF2B5EF4-FFF2-40B4-BE49-F238E27FC236}">
                <a16:creationId xmlns:a16="http://schemas.microsoft.com/office/drawing/2014/main" id="{379FFF7D-E382-5C9B-E79A-99765E3FFF1D}"/>
              </a:ext>
            </a:extLst>
          </p:cNvPr>
          <p:cNvSpPr>
            <a:spLocks noGrp="1"/>
          </p:cNvSpPr>
          <p:nvPr>
            <p:ph type="title"/>
          </p:nvPr>
        </p:nvSpPr>
        <p:spPr>
          <a:xfrm>
            <a:off x="240189" y="1096644"/>
            <a:ext cx="8435879" cy="1417955"/>
          </a:xfrm>
        </p:spPr>
        <p:txBody>
          <a:bodyPr/>
          <a:lstStyle/>
          <a:p>
            <a:r>
              <a:rPr lang="en-US" sz="2400" b="1" cap="none" dirty="0">
                <a:solidFill>
                  <a:schemeClr val="tx1"/>
                </a:solidFill>
                <a:latin typeface="+mj-lt"/>
              </a:rPr>
              <a:t>Using meditation was unassociated with a change in pain severity at either 3 or 6 months.</a:t>
            </a:r>
          </a:p>
        </p:txBody>
      </p:sp>
    </p:spTree>
    <p:extLst>
      <p:ext uri="{BB962C8B-B14F-4D97-AF65-F5344CB8AC3E}">
        <p14:creationId xmlns:p14="http://schemas.microsoft.com/office/powerpoint/2010/main" val="22909187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2352BD-CFE5-D3FD-83D0-0D924479EF9F}"/>
              </a:ext>
            </a:extLst>
          </p:cNvPr>
          <p:cNvPicPr>
            <a:picLocks noChangeAspect="1"/>
          </p:cNvPicPr>
          <p:nvPr/>
        </p:nvPicPr>
        <p:blipFill>
          <a:blip r:embed="rId2"/>
          <a:stretch>
            <a:fillRect/>
          </a:stretch>
        </p:blipFill>
        <p:spPr>
          <a:xfrm>
            <a:off x="240189" y="2711931"/>
            <a:ext cx="8663622" cy="3773892"/>
          </a:xfrm>
          <a:prstGeom prst="rect">
            <a:avLst/>
          </a:prstGeom>
        </p:spPr>
      </p:pic>
      <p:sp>
        <p:nvSpPr>
          <p:cNvPr id="5" name="TextBox 4">
            <a:extLst>
              <a:ext uri="{FF2B5EF4-FFF2-40B4-BE49-F238E27FC236}">
                <a16:creationId xmlns:a16="http://schemas.microsoft.com/office/drawing/2014/main" id="{F650E381-4786-8B8E-D12A-0D529494E046}"/>
              </a:ext>
            </a:extLst>
          </p:cNvPr>
          <p:cNvSpPr txBox="1"/>
          <p:nvPr/>
        </p:nvSpPr>
        <p:spPr>
          <a:xfrm>
            <a:off x="-838200" y="3902732"/>
            <a:ext cx="4634630" cy="369332"/>
          </a:xfrm>
          <a:prstGeom prst="rect">
            <a:avLst/>
          </a:prstGeom>
          <a:noFill/>
        </p:spPr>
        <p:txBody>
          <a:bodyPr wrap="square">
            <a:spAutoFit/>
          </a:bodyPr>
          <a:lstStyle/>
          <a:p>
            <a:pPr algn="ctr" fontAlgn="b"/>
            <a:r>
              <a:rPr lang="en-US" sz="1800" b="1" i="0" u="none" strike="noStrike" dirty="0">
                <a:solidFill>
                  <a:srgbClr val="000000"/>
                </a:solidFill>
                <a:effectLst/>
                <a:highlight>
                  <a:srgbClr val="FF0000"/>
                </a:highlight>
                <a:latin typeface="Arial" panose="020B0604020202020204" pitchFamily="34" charset="0"/>
              </a:rPr>
              <a:t>10</a:t>
            </a:r>
          </a:p>
        </p:txBody>
      </p:sp>
      <p:cxnSp>
        <p:nvCxnSpPr>
          <p:cNvPr id="7" name="Straight Arrow Connector 6">
            <a:extLst>
              <a:ext uri="{FF2B5EF4-FFF2-40B4-BE49-F238E27FC236}">
                <a16:creationId xmlns:a16="http://schemas.microsoft.com/office/drawing/2014/main" id="{82500CFE-408E-D3C6-F8E0-2F246AFA30B0}"/>
              </a:ext>
            </a:extLst>
          </p:cNvPr>
          <p:cNvCxnSpPr>
            <a:cxnSpLocks/>
          </p:cNvCxnSpPr>
          <p:nvPr/>
        </p:nvCxnSpPr>
        <p:spPr>
          <a:xfrm flipH="1">
            <a:off x="1143000" y="4272064"/>
            <a:ext cx="152400" cy="34564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 name="Title 9">
            <a:extLst>
              <a:ext uri="{FF2B5EF4-FFF2-40B4-BE49-F238E27FC236}">
                <a16:creationId xmlns:a16="http://schemas.microsoft.com/office/drawing/2014/main" id="{B06CE86A-DBFB-8FEC-5D13-C6D8921982E3}"/>
              </a:ext>
            </a:extLst>
          </p:cNvPr>
          <p:cNvSpPr txBox="1">
            <a:spLocks/>
          </p:cNvSpPr>
          <p:nvPr/>
        </p:nvSpPr>
        <p:spPr>
          <a:xfrm>
            <a:off x="990600" y="139303"/>
            <a:ext cx="7696200" cy="487362"/>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lgn="ctr"/>
            <a:r>
              <a:rPr lang="en-US" sz="3200" b="1" cap="none" dirty="0">
                <a:latin typeface="+mj-lt"/>
              </a:rPr>
              <a:t>Meditation: Pain Interference</a:t>
            </a:r>
          </a:p>
        </p:txBody>
      </p:sp>
      <p:sp>
        <p:nvSpPr>
          <p:cNvPr id="9" name="Title 9">
            <a:extLst>
              <a:ext uri="{FF2B5EF4-FFF2-40B4-BE49-F238E27FC236}">
                <a16:creationId xmlns:a16="http://schemas.microsoft.com/office/drawing/2014/main" id="{BB518D4B-B794-0A0B-4BFF-5E71F24EE695}"/>
              </a:ext>
            </a:extLst>
          </p:cNvPr>
          <p:cNvSpPr>
            <a:spLocks noGrp="1"/>
          </p:cNvSpPr>
          <p:nvPr>
            <p:ph type="title"/>
          </p:nvPr>
        </p:nvSpPr>
        <p:spPr>
          <a:xfrm>
            <a:off x="381000" y="1096645"/>
            <a:ext cx="8295068" cy="487362"/>
          </a:xfrm>
        </p:spPr>
        <p:txBody>
          <a:bodyPr/>
          <a:lstStyle/>
          <a:p>
            <a:r>
              <a:rPr lang="en-US" b="1" cap="none" dirty="0">
                <a:solidFill>
                  <a:schemeClr val="tx1"/>
                </a:solidFill>
                <a:latin typeface="+mj-lt"/>
              </a:rPr>
              <a:t>At 3 months, using 10-14 sessions of meditation use was associated w an increase in pain interference.</a:t>
            </a:r>
            <a:br>
              <a:rPr lang="en-US" b="1" cap="none" dirty="0">
                <a:solidFill>
                  <a:schemeClr val="tx1"/>
                </a:solidFill>
                <a:latin typeface="+mj-lt"/>
              </a:rPr>
            </a:br>
            <a:r>
              <a:rPr lang="en-US" b="1" cap="none" dirty="0">
                <a:solidFill>
                  <a:schemeClr val="tx1"/>
                </a:solidFill>
                <a:latin typeface="+mj-lt"/>
              </a:rPr>
              <a:t>At 6 months, meditation use was unassociated with pain interference.</a:t>
            </a:r>
          </a:p>
        </p:txBody>
      </p:sp>
    </p:spTree>
    <p:extLst>
      <p:ext uri="{BB962C8B-B14F-4D97-AF65-F5344CB8AC3E}">
        <p14:creationId xmlns:p14="http://schemas.microsoft.com/office/powerpoint/2010/main" val="7497474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7653-433A-4E2D-8DED-445EAEBB7A08}"/>
              </a:ext>
            </a:extLst>
          </p:cNvPr>
          <p:cNvSpPr>
            <a:spLocks noGrp="1"/>
          </p:cNvSpPr>
          <p:nvPr>
            <p:ph type="title"/>
          </p:nvPr>
        </p:nvSpPr>
        <p:spPr/>
        <p:txBody>
          <a:bodyPr/>
          <a:lstStyle/>
          <a:p>
            <a:pPr algn="ctr"/>
            <a:r>
              <a:rPr lang="en-US" sz="3200" b="1" cap="none" dirty="0">
                <a:latin typeface="+mj-lt"/>
              </a:rPr>
              <a:t>Limitations</a:t>
            </a:r>
          </a:p>
        </p:txBody>
      </p:sp>
      <p:sp>
        <p:nvSpPr>
          <p:cNvPr id="3" name="Content Placeholder 2">
            <a:extLst>
              <a:ext uri="{FF2B5EF4-FFF2-40B4-BE49-F238E27FC236}">
                <a16:creationId xmlns:a16="http://schemas.microsoft.com/office/drawing/2014/main" id="{E9D3ECE8-FD5E-DC38-0B53-BB69132E0AF7}"/>
              </a:ext>
            </a:extLst>
          </p:cNvPr>
          <p:cNvSpPr>
            <a:spLocks noGrp="1"/>
          </p:cNvSpPr>
          <p:nvPr/>
        </p:nvSpPr>
        <p:spPr>
          <a:xfrm>
            <a:off x="595312" y="1600200"/>
            <a:ext cx="8486775" cy="4551709"/>
          </a:xfrm>
          <a:prstGeom prst="rect">
            <a:avLst/>
          </a:prstGeom>
          <a:ln>
            <a:solidFill>
              <a:schemeClr val="bg1"/>
            </a:solidFill>
          </a:ln>
        </p:spPr>
        <p:txBody>
          <a:bodyPr/>
          <a:lstStyle>
            <a:lvl1pPr marL="11573" indent="0" algn="l" defTabSz="192881" rtl="0" eaLnBrk="1" latinLnBrk="0" hangingPunct="1">
              <a:spcBef>
                <a:spcPct val="20000"/>
              </a:spcBef>
              <a:buFont typeface="+mj-lt"/>
              <a:buAutoNum type="romanUcPeriod"/>
              <a:defRPr sz="760" b="0" kern="1200">
                <a:solidFill>
                  <a:schemeClr val="bg1">
                    <a:lumMod val="50000"/>
                  </a:schemeClr>
                </a:solidFill>
                <a:latin typeface="Georgia"/>
                <a:ea typeface="+mn-ea"/>
                <a:cs typeface="Georgia"/>
              </a:defRPr>
            </a:lvl1pPr>
            <a:lvl2pPr marL="127302" indent="0" algn="l" defTabSz="192881" rtl="0" eaLnBrk="1" latinLnBrk="0" hangingPunct="1">
              <a:spcBef>
                <a:spcPct val="20000"/>
              </a:spcBef>
              <a:buFont typeface="+mj-lt"/>
              <a:buAutoNum type="alphaUcPeriod"/>
              <a:defRPr sz="675" b="1" i="0" kern="1200">
                <a:solidFill>
                  <a:schemeClr val="bg1">
                    <a:lumMod val="50000"/>
                  </a:schemeClr>
                </a:solidFill>
                <a:latin typeface="Georgia"/>
                <a:ea typeface="+mn-ea"/>
                <a:cs typeface="Georgia"/>
              </a:defRPr>
            </a:lvl2pPr>
            <a:lvl3pPr marL="262319" indent="0" algn="l" defTabSz="192881" rtl="0" eaLnBrk="1" latinLnBrk="0" hangingPunct="1">
              <a:spcBef>
                <a:spcPct val="20000"/>
              </a:spcBef>
              <a:buFont typeface="+mj-lt"/>
              <a:buAutoNum type="arabicPeriod"/>
              <a:defRPr sz="675" kern="1200">
                <a:solidFill>
                  <a:schemeClr val="bg1">
                    <a:lumMod val="50000"/>
                  </a:schemeClr>
                </a:solidFill>
                <a:latin typeface="Georgia"/>
                <a:ea typeface="+mn-ea"/>
                <a:cs typeface="Georgia"/>
              </a:defRPr>
            </a:lvl3pPr>
            <a:lvl4pPr marL="366475" indent="0" algn="l" defTabSz="192881" rtl="0" eaLnBrk="1" latinLnBrk="0" hangingPunct="1">
              <a:spcBef>
                <a:spcPct val="20000"/>
              </a:spcBef>
              <a:buFont typeface="+mj-lt"/>
              <a:buAutoNum type="alphaLcParenR"/>
              <a:defRPr sz="675" kern="1200">
                <a:solidFill>
                  <a:schemeClr val="bg1">
                    <a:lumMod val="50000"/>
                  </a:schemeClr>
                </a:solidFill>
                <a:latin typeface="Georgia"/>
                <a:ea typeface="+mn-ea"/>
                <a:cs typeface="Georgia"/>
              </a:defRPr>
            </a:lvl4pPr>
            <a:lvl5pPr marL="482204" indent="0" algn="l" defTabSz="192881" rtl="0" eaLnBrk="1" latinLnBrk="0" hangingPunct="1">
              <a:spcBef>
                <a:spcPct val="20000"/>
              </a:spcBef>
              <a:buFont typeface="Arial"/>
              <a:buChar char="•"/>
              <a:defRPr sz="675" kern="1200">
                <a:solidFill>
                  <a:schemeClr val="bg1">
                    <a:lumMod val="50000"/>
                  </a:schemeClr>
                </a:solidFill>
                <a:latin typeface="Georgia"/>
                <a:ea typeface="+mn-ea"/>
                <a:cs typeface="Georgia"/>
              </a:defRPr>
            </a:lvl5pPr>
            <a:lvl6pPr marL="1060847" indent="-96441" algn="l" defTabSz="192881" rtl="0" eaLnBrk="1" latinLnBrk="0" hangingPunct="1">
              <a:spcBef>
                <a:spcPct val="20000"/>
              </a:spcBef>
              <a:buFont typeface="Arial"/>
              <a:buChar char="•"/>
              <a:defRPr sz="844" kern="1200">
                <a:solidFill>
                  <a:schemeClr val="tx1"/>
                </a:solidFill>
                <a:latin typeface="+mn-lt"/>
                <a:ea typeface="+mn-ea"/>
                <a:cs typeface="+mn-cs"/>
              </a:defRPr>
            </a:lvl6pPr>
            <a:lvl7pPr marL="1253729" indent="-96441" algn="l" defTabSz="192881" rtl="0" eaLnBrk="1" latinLnBrk="0" hangingPunct="1">
              <a:spcBef>
                <a:spcPct val="20000"/>
              </a:spcBef>
              <a:buFont typeface="Arial"/>
              <a:buChar char="•"/>
              <a:defRPr sz="844" kern="1200">
                <a:solidFill>
                  <a:schemeClr val="tx1"/>
                </a:solidFill>
                <a:latin typeface="+mn-lt"/>
                <a:ea typeface="+mn-ea"/>
                <a:cs typeface="+mn-cs"/>
              </a:defRPr>
            </a:lvl7pPr>
            <a:lvl8pPr marL="1446610" indent="-96441" algn="l" defTabSz="192881" rtl="0" eaLnBrk="1" latinLnBrk="0" hangingPunct="1">
              <a:spcBef>
                <a:spcPct val="20000"/>
              </a:spcBef>
              <a:buFont typeface="Arial"/>
              <a:buChar char="•"/>
              <a:defRPr sz="844" kern="1200">
                <a:solidFill>
                  <a:schemeClr val="tx1"/>
                </a:solidFill>
                <a:latin typeface="+mn-lt"/>
                <a:ea typeface="+mn-ea"/>
                <a:cs typeface="+mn-cs"/>
              </a:defRPr>
            </a:lvl8pPr>
            <a:lvl9pPr marL="1639491" indent="-96441" algn="l" defTabSz="192881" rtl="0" eaLnBrk="1" latinLnBrk="0" hangingPunct="1">
              <a:spcBef>
                <a:spcPct val="20000"/>
              </a:spcBef>
              <a:buFont typeface="Arial"/>
              <a:buChar char="•"/>
              <a:defRPr sz="844" kern="1200">
                <a:solidFill>
                  <a:schemeClr val="tx1"/>
                </a:solidFill>
                <a:latin typeface="+mn-lt"/>
                <a:ea typeface="+mn-ea"/>
                <a:cs typeface="+mn-cs"/>
              </a:defRPr>
            </a:lvl9pPr>
          </a:lstStyle>
          <a:p>
            <a:pPr marL="183023" indent="-171450">
              <a:buFont typeface="Arial" panose="020B0604020202020204" pitchFamily="34" charset="0"/>
              <a:buChar char="•"/>
            </a:pPr>
            <a:r>
              <a:rPr lang="en-US" sz="2400" dirty="0">
                <a:solidFill>
                  <a:schemeClr val="tx1"/>
                </a:solidFill>
                <a:latin typeface="+mn-lt"/>
              </a:rPr>
              <a:t>This is a quasi-experimental study, so we can’t make statements about causality.</a:t>
            </a:r>
          </a:p>
          <a:p>
            <a:pPr marL="183023" indent="-171450">
              <a:buFont typeface="Arial" panose="020B0604020202020204" pitchFamily="34" charset="0"/>
              <a:buChar char="•"/>
            </a:pPr>
            <a:r>
              <a:rPr lang="en-US" sz="2400" dirty="0">
                <a:solidFill>
                  <a:schemeClr val="tx1"/>
                </a:solidFill>
                <a:latin typeface="+mn-lt"/>
              </a:rPr>
              <a:t>Survey non-response may reduce precision and bias the estimates and predictions.</a:t>
            </a:r>
          </a:p>
          <a:p>
            <a:pPr marL="183023" indent="-171450">
              <a:buFont typeface="Arial" panose="020B0604020202020204" pitchFamily="34" charset="0"/>
              <a:buChar char="•"/>
            </a:pPr>
            <a:r>
              <a:rPr lang="en-US" sz="2400" dirty="0">
                <a:solidFill>
                  <a:schemeClr val="tx1"/>
                </a:solidFill>
                <a:latin typeface="+mn-lt"/>
              </a:rPr>
              <a:t>People generally used either few meditation sessions over 6-month period, or too few people used high amounts.</a:t>
            </a:r>
          </a:p>
          <a:p>
            <a:pPr marL="183023" indent="-171450">
              <a:buFont typeface="Arial" panose="020B0604020202020204" pitchFamily="34" charset="0"/>
              <a:buChar char="•"/>
            </a:pPr>
            <a:endParaRPr lang="en-US" sz="2000" dirty="0">
              <a:solidFill>
                <a:schemeClr val="tx1"/>
              </a:solidFill>
              <a:latin typeface="+mj-lt"/>
            </a:endParaRPr>
          </a:p>
          <a:p>
            <a:pPr>
              <a:buNone/>
            </a:pPr>
            <a:endParaRPr lang="en-US" sz="1920" dirty="0">
              <a:latin typeface="+mj-lt"/>
            </a:endParaRPr>
          </a:p>
          <a:p>
            <a:pPr marL="1810941" lvl="8" indent="-171450">
              <a:buFont typeface="Arial" panose="020B0604020202020204" pitchFamily="34" charset="0"/>
              <a:buChar char="•"/>
            </a:pPr>
            <a:endParaRPr lang="en-US" sz="1920" dirty="0">
              <a:solidFill>
                <a:schemeClr val="tx1"/>
              </a:solidFill>
              <a:latin typeface="+mj-lt"/>
            </a:endParaRPr>
          </a:p>
          <a:p>
            <a:pPr marL="1828800" lvl="8" indent="-115888">
              <a:buFont typeface="Arial" panose="020B0604020202020204" pitchFamily="34" charset="0"/>
              <a:buChar char="•"/>
            </a:pPr>
            <a:endParaRPr lang="en-US" sz="1920" dirty="0">
              <a:solidFill>
                <a:schemeClr val="tx1"/>
              </a:solidFill>
              <a:latin typeface="+mj-lt"/>
            </a:endParaRPr>
          </a:p>
          <a:p>
            <a:pPr marL="1712912" lvl="8" indent="0">
              <a:buNone/>
            </a:pPr>
            <a:endParaRPr lang="en-US" sz="1920" dirty="0">
              <a:solidFill>
                <a:schemeClr val="tx1"/>
              </a:solidFill>
              <a:latin typeface="+mj-lt"/>
            </a:endParaRPr>
          </a:p>
          <a:p>
            <a:pPr marL="1618060" lvl="7" indent="-171450">
              <a:buFont typeface="Arial" panose="020B0604020202020204" pitchFamily="34" charset="0"/>
              <a:buChar char="•"/>
            </a:pPr>
            <a:endParaRPr lang="en-US" sz="1920" dirty="0">
              <a:solidFill>
                <a:schemeClr val="tx1"/>
              </a:solidFill>
              <a:latin typeface="+mj-lt"/>
            </a:endParaRPr>
          </a:p>
          <a:p>
            <a:pPr>
              <a:buNone/>
            </a:pPr>
            <a:endParaRPr lang="en-US" sz="2000" dirty="0">
              <a:solidFill>
                <a:schemeClr val="tx1"/>
              </a:solidFill>
              <a:latin typeface="+mj-lt"/>
            </a:endParaRPr>
          </a:p>
        </p:txBody>
      </p:sp>
    </p:spTree>
    <p:extLst>
      <p:ext uri="{BB962C8B-B14F-4D97-AF65-F5344CB8AC3E}">
        <p14:creationId xmlns:p14="http://schemas.microsoft.com/office/powerpoint/2010/main" val="16265754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7653-433A-4E2D-8DED-445EAEBB7A08}"/>
              </a:ext>
            </a:extLst>
          </p:cNvPr>
          <p:cNvSpPr>
            <a:spLocks noGrp="1"/>
          </p:cNvSpPr>
          <p:nvPr>
            <p:ph type="title"/>
          </p:nvPr>
        </p:nvSpPr>
        <p:spPr/>
        <p:txBody>
          <a:bodyPr/>
          <a:lstStyle/>
          <a:p>
            <a:pPr algn="ctr"/>
            <a:r>
              <a:rPr lang="en-US" sz="3200" b="1" cap="none" dirty="0">
                <a:latin typeface="+mj-lt"/>
              </a:rPr>
              <a:t>Summary</a:t>
            </a:r>
          </a:p>
        </p:txBody>
      </p:sp>
      <p:sp>
        <p:nvSpPr>
          <p:cNvPr id="3" name="Content Placeholder 2">
            <a:extLst>
              <a:ext uri="{FF2B5EF4-FFF2-40B4-BE49-F238E27FC236}">
                <a16:creationId xmlns:a16="http://schemas.microsoft.com/office/drawing/2014/main" id="{E9D3ECE8-FD5E-DC38-0B53-BB69132E0AF7}"/>
              </a:ext>
            </a:extLst>
          </p:cNvPr>
          <p:cNvSpPr>
            <a:spLocks noGrp="1"/>
          </p:cNvSpPr>
          <p:nvPr/>
        </p:nvSpPr>
        <p:spPr>
          <a:xfrm>
            <a:off x="581025" y="1153145"/>
            <a:ext cx="7981950" cy="4551709"/>
          </a:xfrm>
          <a:prstGeom prst="rect">
            <a:avLst/>
          </a:prstGeom>
          <a:ln>
            <a:solidFill>
              <a:schemeClr val="bg1"/>
            </a:solidFill>
          </a:ln>
        </p:spPr>
        <p:txBody>
          <a:bodyPr/>
          <a:lstStyle>
            <a:lvl1pPr marL="11573" indent="0" algn="l" defTabSz="192881" rtl="0" eaLnBrk="1" latinLnBrk="0" hangingPunct="1">
              <a:spcBef>
                <a:spcPct val="20000"/>
              </a:spcBef>
              <a:buFont typeface="+mj-lt"/>
              <a:buAutoNum type="romanUcPeriod"/>
              <a:defRPr sz="760" b="0" kern="1200">
                <a:solidFill>
                  <a:schemeClr val="bg1">
                    <a:lumMod val="50000"/>
                  </a:schemeClr>
                </a:solidFill>
                <a:latin typeface="Georgia"/>
                <a:ea typeface="+mn-ea"/>
                <a:cs typeface="Georgia"/>
              </a:defRPr>
            </a:lvl1pPr>
            <a:lvl2pPr marL="127302" indent="0" algn="l" defTabSz="192881" rtl="0" eaLnBrk="1" latinLnBrk="0" hangingPunct="1">
              <a:spcBef>
                <a:spcPct val="20000"/>
              </a:spcBef>
              <a:buFont typeface="+mj-lt"/>
              <a:buAutoNum type="alphaUcPeriod"/>
              <a:defRPr sz="675" b="1" i="0" kern="1200">
                <a:solidFill>
                  <a:schemeClr val="bg1">
                    <a:lumMod val="50000"/>
                  </a:schemeClr>
                </a:solidFill>
                <a:latin typeface="Georgia"/>
                <a:ea typeface="+mn-ea"/>
                <a:cs typeface="Georgia"/>
              </a:defRPr>
            </a:lvl2pPr>
            <a:lvl3pPr marL="262319" indent="0" algn="l" defTabSz="192881" rtl="0" eaLnBrk="1" latinLnBrk="0" hangingPunct="1">
              <a:spcBef>
                <a:spcPct val="20000"/>
              </a:spcBef>
              <a:buFont typeface="+mj-lt"/>
              <a:buAutoNum type="arabicPeriod"/>
              <a:defRPr sz="675" kern="1200">
                <a:solidFill>
                  <a:schemeClr val="bg1">
                    <a:lumMod val="50000"/>
                  </a:schemeClr>
                </a:solidFill>
                <a:latin typeface="Georgia"/>
                <a:ea typeface="+mn-ea"/>
                <a:cs typeface="Georgia"/>
              </a:defRPr>
            </a:lvl3pPr>
            <a:lvl4pPr marL="366475" indent="0" algn="l" defTabSz="192881" rtl="0" eaLnBrk="1" latinLnBrk="0" hangingPunct="1">
              <a:spcBef>
                <a:spcPct val="20000"/>
              </a:spcBef>
              <a:buFont typeface="+mj-lt"/>
              <a:buAutoNum type="alphaLcParenR"/>
              <a:defRPr sz="675" kern="1200">
                <a:solidFill>
                  <a:schemeClr val="bg1">
                    <a:lumMod val="50000"/>
                  </a:schemeClr>
                </a:solidFill>
                <a:latin typeface="Georgia"/>
                <a:ea typeface="+mn-ea"/>
                <a:cs typeface="Georgia"/>
              </a:defRPr>
            </a:lvl4pPr>
            <a:lvl5pPr marL="482204" indent="0" algn="l" defTabSz="192881" rtl="0" eaLnBrk="1" latinLnBrk="0" hangingPunct="1">
              <a:spcBef>
                <a:spcPct val="20000"/>
              </a:spcBef>
              <a:buFont typeface="Arial"/>
              <a:buChar char="•"/>
              <a:defRPr sz="675" kern="1200">
                <a:solidFill>
                  <a:schemeClr val="bg1">
                    <a:lumMod val="50000"/>
                  </a:schemeClr>
                </a:solidFill>
                <a:latin typeface="Georgia"/>
                <a:ea typeface="+mn-ea"/>
                <a:cs typeface="Georgia"/>
              </a:defRPr>
            </a:lvl5pPr>
            <a:lvl6pPr marL="1060847" indent="-96441" algn="l" defTabSz="192881" rtl="0" eaLnBrk="1" latinLnBrk="0" hangingPunct="1">
              <a:spcBef>
                <a:spcPct val="20000"/>
              </a:spcBef>
              <a:buFont typeface="Arial"/>
              <a:buChar char="•"/>
              <a:defRPr sz="844" kern="1200">
                <a:solidFill>
                  <a:schemeClr val="tx1"/>
                </a:solidFill>
                <a:latin typeface="+mn-lt"/>
                <a:ea typeface="+mn-ea"/>
                <a:cs typeface="+mn-cs"/>
              </a:defRPr>
            </a:lvl6pPr>
            <a:lvl7pPr marL="1253729" indent="-96441" algn="l" defTabSz="192881" rtl="0" eaLnBrk="1" latinLnBrk="0" hangingPunct="1">
              <a:spcBef>
                <a:spcPct val="20000"/>
              </a:spcBef>
              <a:buFont typeface="Arial"/>
              <a:buChar char="•"/>
              <a:defRPr sz="844" kern="1200">
                <a:solidFill>
                  <a:schemeClr val="tx1"/>
                </a:solidFill>
                <a:latin typeface="+mn-lt"/>
                <a:ea typeface="+mn-ea"/>
                <a:cs typeface="+mn-cs"/>
              </a:defRPr>
            </a:lvl7pPr>
            <a:lvl8pPr marL="1446610" indent="-96441" algn="l" defTabSz="192881" rtl="0" eaLnBrk="1" latinLnBrk="0" hangingPunct="1">
              <a:spcBef>
                <a:spcPct val="20000"/>
              </a:spcBef>
              <a:buFont typeface="Arial"/>
              <a:buChar char="•"/>
              <a:defRPr sz="844" kern="1200">
                <a:solidFill>
                  <a:schemeClr val="tx1"/>
                </a:solidFill>
                <a:latin typeface="+mn-lt"/>
                <a:ea typeface="+mn-ea"/>
                <a:cs typeface="+mn-cs"/>
              </a:defRPr>
            </a:lvl8pPr>
            <a:lvl9pPr marL="1639491" indent="-96441" algn="l" defTabSz="192881" rtl="0" eaLnBrk="1" latinLnBrk="0" hangingPunct="1">
              <a:spcBef>
                <a:spcPct val="20000"/>
              </a:spcBef>
              <a:buFont typeface="Arial"/>
              <a:buChar char="•"/>
              <a:defRPr sz="844" kern="1200">
                <a:solidFill>
                  <a:schemeClr val="tx1"/>
                </a:solidFill>
                <a:latin typeface="+mn-lt"/>
                <a:ea typeface="+mn-ea"/>
                <a:cs typeface="+mn-cs"/>
              </a:defRPr>
            </a:lvl9pPr>
          </a:lstStyle>
          <a:p>
            <a:pPr marL="354473" indent="-342900">
              <a:spcBef>
                <a:spcPts val="1000"/>
              </a:spcBef>
              <a:buFont typeface="Arial" panose="020B0604020202020204" pitchFamily="34" charset="0"/>
              <a:buChar char="•"/>
            </a:pPr>
            <a:r>
              <a:rPr lang="en-US" sz="2400" dirty="0">
                <a:solidFill>
                  <a:schemeClr val="tx1"/>
                </a:solidFill>
                <a:latin typeface="+mn-lt"/>
              </a:rPr>
              <a:t>Having as little as 1 meditation session in 3 months or 28+ meditation sessions over 6 </a:t>
            </a:r>
            <a:r>
              <a:rPr lang="en-US" sz="2400" dirty="0" err="1">
                <a:solidFill>
                  <a:schemeClr val="tx1"/>
                </a:solidFill>
                <a:latin typeface="+mn-lt"/>
              </a:rPr>
              <a:t>mos</a:t>
            </a:r>
            <a:r>
              <a:rPr lang="en-US" sz="2400" dirty="0">
                <a:solidFill>
                  <a:schemeClr val="tx1"/>
                </a:solidFill>
                <a:latin typeface="+mn-lt"/>
              </a:rPr>
              <a:t> was associated with improvements in </a:t>
            </a:r>
            <a:r>
              <a:rPr lang="en-US" sz="2400" u="sng" dirty="0">
                <a:solidFill>
                  <a:schemeClr val="tx1"/>
                </a:solidFill>
                <a:latin typeface="+mn-lt"/>
              </a:rPr>
              <a:t>stress</a:t>
            </a:r>
            <a:r>
              <a:rPr lang="en-US" sz="2400" dirty="0">
                <a:solidFill>
                  <a:schemeClr val="tx1"/>
                </a:solidFill>
                <a:latin typeface="+mn-lt"/>
              </a:rPr>
              <a:t>. </a:t>
            </a:r>
          </a:p>
          <a:p>
            <a:pPr marL="354473" indent="-342900">
              <a:spcBef>
                <a:spcPts val="1000"/>
              </a:spcBef>
              <a:buFont typeface="Arial" panose="020B0604020202020204" pitchFamily="34" charset="0"/>
              <a:buChar char="•"/>
            </a:pPr>
            <a:r>
              <a:rPr lang="en-US" sz="2400" dirty="0">
                <a:solidFill>
                  <a:schemeClr val="tx1"/>
                </a:solidFill>
                <a:latin typeface="+mn-lt"/>
              </a:rPr>
              <a:t>Having 13+ sessions over 6 months was assoc. w improvements in overall </a:t>
            </a:r>
            <a:r>
              <a:rPr lang="en-US" sz="2400" u="sng" dirty="0">
                <a:solidFill>
                  <a:schemeClr val="tx1"/>
                </a:solidFill>
                <a:latin typeface="+mn-lt"/>
              </a:rPr>
              <a:t>mental health.</a:t>
            </a:r>
          </a:p>
          <a:p>
            <a:pPr marL="354473" indent="-342900">
              <a:spcBef>
                <a:spcPts val="1000"/>
              </a:spcBef>
              <a:buFont typeface="Arial" panose="020B0604020202020204" pitchFamily="34" charset="0"/>
              <a:buChar char="•"/>
            </a:pPr>
            <a:r>
              <a:rPr lang="en-US" sz="2400" dirty="0">
                <a:solidFill>
                  <a:schemeClr val="tx1"/>
                </a:solidFill>
                <a:latin typeface="+mn-lt"/>
              </a:rPr>
              <a:t>But, having 9+ sessions over 3 months was assoc. w </a:t>
            </a:r>
            <a:r>
              <a:rPr lang="en-US" sz="2400" u="sng" dirty="0">
                <a:solidFill>
                  <a:schemeClr val="tx1"/>
                </a:solidFill>
                <a:latin typeface="+mn-lt"/>
              </a:rPr>
              <a:t>pain interfering</a:t>
            </a:r>
            <a:r>
              <a:rPr lang="en-US" sz="2400" dirty="0">
                <a:solidFill>
                  <a:schemeClr val="tx1"/>
                </a:solidFill>
                <a:latin typeface="+mn-lt"/>
              </a:rPr>
              <a:t> with life </a:t>
            </a:r>
            <a:r>
              <a:rPr lang="en-US" sz="2400" u="sng" dirty="0">
                <a:solidFill>
                  <a:schemeClr val="tx1"/>
                </a:solidFill>
                <a:latin typeface="+mn-lt"/>
              </a:rPr>
              <a:t>more</a:t>
            </a:r>
            <a:r>
              <a:rPr lang="en-US" sz="2400" dirty="0">
                <a:solidFill>
                  <a:schemeClr val="tx1"/>
                </a:solidFill>
                <a:latin typeface="+mn-lt"/>
              </a:rPr>
              <a:t>.</a:t>
            </a:r>
          </a:p>
          <a:p>
            <a:pPr marL="354473" indent="-342900">
              <a:spcBef>
                <a:spcPts val="1000"/>
              </a:spcBef>
              <a:buFont typeface="Arial" panose="020B0604020202020204" pitchFamily="34" charset="0"/>
              <a:buChar char="•"/>
            </a:pPr>
            <a:r>
              <a:rPr lang="en-US" sz="2400" dirty="0">
                <a:solidFill>
                  <a:schemeClr val="tx1"/>
                </a:solidFill>
                <a:latin typeface="+mn-lt"/>
              </a:rPr>
              <a:t>And just as with yoga, the pattern </a:t>
            </a:r>
            <a:r>
              <a:rPr lang="en-US" sz="2400" u="sng" dirty="0">
                <a:solidFill>
                  <a:schemeClr val="tx1"/>
                </a:solidFill>
                <a:latin typeface="+mn-lt"/>
              </a:rPr>
              <a:t>is odd for depression</a:t>
            </a:r>
            <a:r>
              <a:rPr lang="en-US" sz="2400" dirty="0">
                <a:solidFill>
                  <a:schemeClr val="tx1"/>
                </a:solidFill>
                <a:latin typeface="+mn-lt"/>
              </a:rPr>
              <a:t>; using meditation was assoc. w improvements only for those w </a:t>
            </a:r>
            <a:r>
              <a:rPr lang="en-US" sz="2400" u="sng" dirty="0">
                <a:solidFill>
                  <a:schemeClr val="tx1"/>
                </a:solidFill>
                <a:latin typeface="+mn-lt"/>
              </a:rPr>
              <a:t>daily</a:t>
            </a:r>
            <a:r>
              <a:rPr lang="en-US" sz="2400" dirty="0">
                <a:solidFill>
                  <a:schemeClr val="tx1"/>
                </a:solidFill>
                <a:latin typeface="+mn-lt"/>
              </a:rPr>
              <a:t> feelings of depression.  It had the opposite relationship for those feeling depressed </a:t>
            </a:r>
            <a:r>
              <a:rPr lang="en-US" sz="2400" u="sng" dirty="0">
                <a:solidFill>
                  <a:schemeClr val="tx1"/>
                </a:solidFill>
                <a:latin typeface="+mn-lt"/>
              </a:rPr>
              <a:t>half</a:t>
            </a:r>
            <a:r>
              <a:rPr lang="en-US" sz="2400" dirty="0">
                <a:solidFill>
                  <a:schemeClr val="tx1"/>
                </a:solidFill>
                <a:latin typeface="+mn-lt"/>
              </a:rPr>
              <a:t> the days.</a:t>
            </a:r>
          </a:p>
          <a:p>
            <a:pPr marL="183023" indent="-171450">
              <a:buFont typeface="Arial" panose="020B0604020202020204" pitchFamily="34" charset="0"/>
              <a:buChar char="•"/>
            </a:pPr>
            <a:endParaRPr lang="en-US" sz="2000" dirty="0">
              <a:solidFill>
                <a:schemeClr val="tx1"/>
              </a:solidFill>
              <a:latin typeface="+mj-lt"/>
            </a:endParaRPr>
          </a:p>
          <a:p>
            <a:pPr>
              <a:buNone/>
            </a:pPr>
            <a:endParaRPr lang="en-US" sz="1920" dirty="0">
              <a:latin typeface="+mj-lt"/>
            </a:endParaRPr>
          </a:p>
          <a:p>
            <a:pPr marL="1810941" lvl="8" indent="-171450">
              <a:buFont typeface="Arial" panose="020B0604020202020204" pitchFamily="34" charset="0"/>
              <a:buChar char="•"/>
            </a:pPr>
            <a:endParaRPr lang="en-US" sz="1920" dirty="0">
              <a:solidFill>
                <a:schemeClr val="tx1"/>
              </a:solidFill>
              <a:latin typeface="+mj-lt"/>
            </a:endParaRPr>
          </a:p>
          <a:p>
            <a:pPr marL="1828800" lvl="8" indent="-115888">
              <a:buFont typeface="Arial" panose="020B0604020202020204" pitchFamily="34" charset="0"/>
              <a:buChar char="•"/>
            </a:pPr>
            <a:endParaRPr lang="en-US" sz="1920" dirty="0">
              <a:solidFill>
                <a:schemeClr val="tx1"/>
              </a:solidFill>
              <a:latin typeface="+mj-lt"/>
            </a:endParaRPr>
          </a:p>
          <a:p>
            <a:pPr marL="1712912" lvl="8" indent="0">
              <a:buNone/>
            </a:pPr>
            <a:endParaRPr lang="en-US" sz="1920" dirty="0">
              <a:solidFill>
                <a:schemeClr val="tx1"/>
              </a:solidFill>
              <a:latin typeface="+mj-lt"/>
            </a:endParaRPr>
          </a:p>
          <a:p>
            <a:pPr marL="1618060" lvl="7" indent="-171450">
              <a:buFont typeface="Arial" panose="020B0604020202020204" pitchFamily="34" charset="0"/>
              <a:buChar char="•"/>
            </a:pPr>
            <a:endParaRPr lang="en-US" sz="1920" dirty="0">
              <a:solidFill>
                <a:schemeClr val="tx1"/>
              </a:solidFill>
              <a:latin typeface="+mj-lt"/>
            </a:endParaRPr>
          </a:p>
          <a:p>
            <a:pPr>
              <a:buNone/>
            </a:pPr>
            <a:endParaRPr lang="en-US" sz="2000" dirty="0">
              <a:solidFill>
                <a:schemeClr val="tx1"/>
              </a:solidFill>
              <a:latin typeface="+mj-lt"/>
            </a:endParaRPr>
          </a:p>
        </p:txBody>
      </p:sp>
    </p:spTree>
    <p:extLst>
      <p:ext uri="{BB962C8B-B14F-4D97-AF65-F5344CB8AC3E}">
        <p14:creationId xmlns:p14="http://schemas.microsoft.com/office/powerpoint/2010/main" val="14706149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276C4-746E-F9A1-99E9-015B305A1C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50A963-60A1-3682-FFE4-7E09C51BC536}"/>
              </a:ext>
            </a:extLst>
          </p:cNvPr>
          <p:cNvSpPr>
            <a:spLocks noGrp="1"/>
          </p:cNvSpPr>
          <p:nvPr>
            <p:ph type="title"/>
          </p:nvPr>
        </p:nvSpPr>
        <p:spPr>
          <a:xfrm>
            <a:off x="457200" y="198438"/>
            <a:ext cx="8229600" cy="487362"/>
          </a:xfrm>
        </p:spPr>
        <p:txBody>
          <a:bodyPr/>
          <a:lstStyle/>
          <a:p>
            <a:pPr algn="ctr"/>
            <a:r>
              <a:rPr lang="en-US" sz="3200" b="1" cap="none" dirty="0">
                <a:latin typeface="+mn-lt"/>
              </a:rPr>
              <a:t> Thank You</a:t>
            </a:r>
          </a:p>
        </p:txBody>
      </p:sp>
      <p:sp>
        <p:nvSpPr>
          <p:cNvPr id="3" name="Content Placeholder 2">
            <a:extLst>
              <a:ext uri="{FF2B5EF4-FFF2-40B4-BE49-F238E27FC236}">
                <a16:creationId xmlns:a16="http://schemas.microsoft.com/office/drawing/2014/main" id="{AAFDF086-876D-DED2-7938-EAABE8840BEB}"/>
              </a:ext>
            </a:extLst>
          </p:cNvPr>
          <p:cNvSpPr>
            <a:spLocks noGrp="1"/>
          </p:cNvSpPr>
          <p:nvPr>
            <p:ph idx="1"/>
          </p:nvPr>
        </p:nvSpPr>
        <p:spPr>
          <a:xfrm>
            <a:off x="449580" y="1981200"/>
            <a:ext cx="8839200" cy="5181600"/>
          </a:xfrm>
        </p:spPr>
        <p:txBody>
          <a:bodyPr/>
          <a:lstStyle/>
          <a:p>
            <a:pPr>
              <a:spcBef>
                <a:spcPts val="0"/>
              </a:spcBef>
              <a:spcAft>
                <a:spcPts val="1200"/>
              </a:spcAft>
            </a:pPr>
            <a:r>
              <a:rPr lang="en-US" sz="2400" dirty="0">
                <a:solidFill>
                  <a:schemeClr val="tx1"/>
                </a:solidFill>
                <a:latin typeface="+mj-lt"/>
                <a:hlinkClick r:id="rId3"/>
              </a:rPr>
              <a:t>Scott.Coggeshall@va.gov</a:t>
            </a:r>
          </a:p>
          <a:p>
            <a:pPr>
              <a:spcBef>
                <a:spcPts val="0"/>
              </a:spcBef>
              <a:spcAft>
                <a:spcPts val="1200"/>
              </a:spcAft>
            </a:pPr>
            <a:r>
              <a:rPr lang="en-US" sz="2400" dirty="0">
                <a:solidFill>
                  <a:schemeClr val="tx1"/>
                </a:solidFill>
                <a:latin typeface="+mj-lt"/>
                <a:hlinkClick r:id="rId3"/>
              </a:rPr>
              <a:t>Stephanie.Taylor@va.gov</a:t>
            </a:r>
            <a:r>
              <a:rPr lang="en-US" sz="2400" dirty="0">
                <a:solidFill>
                  <a:schemeClr val="tx1"/>
                </a:solidFill>
                <a:latin typeface="+mj-lt"/>
              </a:rPr>
              <a:t> &amp; </a:t>
            </a:r>
            <a:r>
              <a:rPr lang="en-US" sz="2400" dirty="0">
                <a:solidFill>
                  <a:schemeClr val="tx1"/>
                </a:solidFill>
                <a:latin typeface="+mj-lt"/>
                <a:hlinkClick r:id="rId4"/>
              </a:rPr>
              <a:t>stephanietaylor@mednet.ucla.edu</a:t>
            </a:r>
            <a:endParaRPr lang="en-US" sz="2400" dirty="0">
              <a:solidFill>
                <a:schemeClr val="tx1"/>
              </a:solidFill>
              <a:latin typeface="+mj-lt"/>
            </a:endParaRPr>
          </a:p>
          <a:p>
            <a:pPr>
              <a:spcBef>
                <a:spcPts val="0"/>
              </a:spcBef>
              <a:spcAft>
                <a:spcPts val="1200"/>
              </a:spcAft>
            </a:pPr>
            <a:endParaRPr lang="en-US" sz="2400" dirty="0">
              <a:solidFill>
                <a:schemeClr val="tx1"/>
              </a:solidFill>
              <a:latin typeface="+mj-lt"/>
            </a:endParaRPr>
          </a:p>
          <a:p>
            <a:pPr marL="0" indent="0">
              <a:spcBef>
                <a:spcPts val="0"/>
              </a:spcBef>
              <a:spcAft>
                <a:spcPts val="1200"/>
              </a:spcAft>
              <a:buNone/>
            </a:pPr>
            <a:endParaRPr lang="en-US" sz="2000" dirty="0">
              <a:latin typeface="+mj-lt"/>
              <a:ea typeface="Calibri" panose="020F0502020204030204" pitchFamily="34" charset="0"/>
              <a:cs typeface="Calibri" panose="020F0502020204030204" pitchFamily="34" charset="0"/>
            </a:endParaRPr>
          </a:p>
          <a:p>
            <a:pPr marL="0" indent="0">
              <a:spcBef>
                <a:spcPts val="0"/>
              </a:spcBef>
              <a:spcAft>
                <a:spcPts val="1200"/>
              </a:spcAft>
              <a:buNone/>
            </a:pPr>
            <a:r>
              <a:rPr lang="en-US" sz="2400" dirty="0">
                <a:solidFill>
                  <a:schemeClr val="tx1"/>
                </a:solidFill>
                <a:latin typeface="+mj-lt"/>
              </a:rPr>
              <a:t>		</a:t>
            </a:r>
            <a:r>
              <a:rPr lang="en-US" sz="2400">
                <a:solidFill>
                  <a:schemeClr val="tx1"/>
                </a:solidFill>
                <a:latin typeface="+mj-lt"/>
              </a:rPr>
              <a:t>	        </a:t>
            </a:r>
            <a:r>
              <a:rPr lang="en-US" sz="3600" dirty="0">
                <a:solidFill>
                  <a:schemeClr val="tx1"/>
                </a:solidFill>
                <a:latin typeface="+mj-lt"/>
              </a:rPr>
              <a:t>		Questions ?</a:t>
            </a:r>
          </a:p>
          <a:p>
            <a:pPr>
              <a:spcBef>
                <a:spcPts val="0"/>
              </a:spcBef>
              <a:spcAft>
                <a:spcPts val="1200"/>
              </a:spcAft>
            </a:pPr>
            <a:endParaRPr lang="en-US" sz="2000" dirty="0">
              <a:effectLst/>
              <a:latin typeface="+mj-lt"/>
              <a:ea typeface="Calibri" panose="020F0502020204030204" pitchFamily="34" charset="0"/>
            </a:endParaRPr>
          </a:p>
          <a:p>
            <a:pPr>
              <a:spcBef>
                <a:spcPts val="0"/>
              </a:spcBef>
              <a:spcAft>
                <a:spcPts val="1200"/>
              </a:spcAft>
            </a:pPr>
            <a:endParaRPr lang="en-US" sz="2400" dirty="0">
              <a:solidFill>
                <a:schemeClr val="tx1"/>
              </a:solidFill>
              <a:latin typeface="+mj-lt"/>
            </a:endParaRPr>
          </a:p>
        </p:txBody>
      </p:sp>
      <p:sp>
        <p:nvSpPr>
          <p:cNvPr id="6" name="Slide Number Placeholder 5">
            <a:extLst>
              <a:ext uri="{FF2B5EF4-FFF2-40B4-BE49-F238E27FC236}">
                <a16:creationId xmlns:a16="http://schemas.microsoft.com/office/drawing/2014/main" id="{C6B710FD-9E42-5207-6E3A-E9E5424F00E2}"/>
              </a:ext>
            </a:extLst>
          </p:cNvPr>
          <p:cNvSpPr>
            <a:spLocks noGrp="1"/>
          </p:cNvSpPr>
          <p:nvPr>
            <p:ph type="sldNum" sz="quarter" idx="12"/>
          </p:nvPr>
        </p:nvSpPr>
        <p:spPr/>
        <p:txBody>
          <a:bodyPr/>
          <a:lstStyle/>
          <a:p>
            <a:fld id="{A829F25A-84D3-4F9E-BD6A-3ADD05BBF9F6}" type="slidenum">
              <a:rPr lang="en-US" altLang="en-US" smtClean="0"/>
              <a:pPr/>
              <a:t>65</a:t>
            </a:fld>
            <a:endParaRPr lang="en-US" altLang="en-US"/>
          </a:p>
        </p:txBody>
      </p:sp>
    </p:spTree>
    <p:extLst>
      <p:ext uri="{BB962C8B-B14F-4D97-AF65-F5344CB8AC3E}">
        <p14:creationId xmlns:p14="http://schemas.microsoft.com/office/powerpoint/2010/main" val="2508413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35974B-7F9C-BE37-4F9B-86EC902C5155}"/>
              </a:ext>
            </a:extLst>
          </p:cNvPr>
          <p:cNvSpPr>
            <a:spLocks noGrp="1"/>
          </p:cNvSpPr>
          <p:nvPr>
            <p:ph type="sldNum" sz="quarter" idx="12"/>
          </p:nvPr>
        </p:nvSpPr>
        <p:spPr/>
        <p:txBody>
          <a:bodyPr/>
          <a:lstStyle/>
          <a:p>
            <a:fld id="{A829F25A-84D3-4F9E-BD6A-3ADD05BBF9F6}" type="slidenum">
              <a:rPr lang="en-US" altLang="en-US" smtClean="0"/>
              <a:pPr/>
              <a:t>7</a:t>
            </a:fld>
            <a:endParaRPr lang="en-US" altLang="en-US"/>
          </a:p>
        </p:txBody>
      </p:sp>
      <p:sp>
        <p:nvSpPr>
          <p:cNvPr id="3" name="Title 1">
            <a:extLst>
              <a:ext uri="{FF2B5EF4-FFF2-40B4-BE49-F238E27FC236}">
                <a16:creationId xmlns:a16="http://schemas.microsoft.com/office/drawing/2014/main" id="{F8B6F9F5-CB12-3B9E-612A-A8E9F26A51F4}"/>
              </a:ext>
            </a:extLst>
          </p:cNvPr>
          <p:cNvSpPr txBox="1">
            <a:spLocks/>
          </p:cNvSpPr>
          <p:nvPr/>
        </p:nvSpPr>
        <p:spPr>
          <a:xfrm>
            <a:off x="723900" y="2590800"/>
            <a:ext cx="7696200" cy="487362"/>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sz="3200" b="1" dirty="0">
                <a:latin typeface="+mn-lt"/>
              </a:rPr>
              <a:t>Questions?</a:t>
            </a:r>
            <a:endParaRPr lang="en-US" sz="3200" b="1" dirty="0"/>
          </a:p>
        </p:txBody>
      </p:sp>
    </p:spTree>
    <p:extLst>
      <p:ext uri="{BB962C8B-B14F-4D97-AF65-F5344CB8AC3E}">
        <p14:creationId xmlns:p14="http://schemas.microsoft.com/office/powerpoint/2010/main" val="4221307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609600" y="1981200"/>
            <a:ext cx="8305799" cy="3698891"/>
          </a:xfrm>
          <a:prstGeom prst="rect">
            <a:avLst/>
          </a:prstGeom>
          <a:noFill/>
          <a:ln>
            <a:noFill/>
          </a:ln>
        </p:spPr>
        <p:txBody>
          <a:bodyPr spcFirstLastPara="1" wrap="square" lIns="68569" tIns="34275" rIns="68569" bIns="34275" anchor="t" anchorCtr="0">
            <a:noAutofit/>
          </a:bodyPr>
          <a:lstStyle/>
          <a:p>
            <a:pPr lvl="0" algn="ctr"/>
            <a:br>
              <a:rPr lang="en-US" sz="1600" b="1" dirty="0">
                <a:latin typeface="Calibri" panose="020F0502020204030204" pitchFamily="34" charset="0"/>
                <a:ea typeface="Calibri" panose="020F0502020204030204" pitchFamily="34" charset="0"/>
                <a:cs typeface="Times New Roman" panose="02020603050405020304" pitchFamily="18" charset="0"/>
              </a:rPr>
            </a:br>
            <a:r>
              <a:rPr lang="en-US" sz="2800" b="1" dirty="0">
                <a:effectLst/>
                <a:latin typeface="+mj-lt"/>
                <a:ea typeface="Calibri" panose="020F0502020204030204" pitchFamily="34" charset="0"/>
              </a:rPr>
              <a:t>Combining Self-Care Complementary and Integrative Health (CIH) Therapies with Practitioner-Delivered CIH Therapies: The Assessing Pain, Patient Reported Outcomes and Complementary Health (APPROACH) Study</a:t>
            </a:r>
            <a:br>
              <a:rPr lang="en-US" sz="2800" b="1" dirty="0">
                <a:effectLst/>
                <a:latin typeface="+mj-lt"/>
                <a:ea typeface="Calibri" panose="020F0502020204030204" pitchFamily="34" charset="0"/>
              </a:rPr>
            </a:br>
            <a:br>
              <a:rPr lang="en-US" sz="2800" b="1" dirty="0">
                <a:effectLst/>
                <a:latin typeface="+mj-lt"/>
                <a:ea typeface="Calibri" panose="020F0502020204030204" pitchFamily="34" charset="0"/>
              </a:rPr>
            </a:br>
            <a:r>
              <a:rPr lang="en-US" sz="2800" b="1" dirty="0">
                <a:latin typeface="Calibri" panose="020F0502020204030204" pitchFamily="34" charset="0"/>
                <a:ea typeface="Calibri" panose="020F0502020204030204" pitchFamily="34" charset="0"/>
                <a:cs typeface="Times New Roman" panose="02020603050405020304" pitchFamily="18" charset="0"/>
              </a:rPr>
              <a:t>Steven B. Zeliadt</a:t>
            </a:r>
            <a:br>
              <a:rPr lang="en-US" sz="2800" b="1" dirty="0">
                <a:latin typeface="+mj-lt"/>
                <a:ea typeface="Calibri" panose="020F0502020204030204" pitchFamily="34" charset="0"/>
                <a:cs typeface="Times New Roman" panose="02020603050405020304" pitchFamily="18" charset="0"/>
              </a:rPr>
            </a:br>
            <a:br>
              <a:rPr lang="en-US" sz="2800" b="1" dirty="0">
                <a:latin typeface="+mj-lt"/>
                <a:ea typeface="Calibri" panose="020F0502020204030204" pitchFamily="34" charset="0"/>
                <a:cs typeface="Times New Roman" panose="02020603050405020304" pitchFamily="18" charset="0"/>
              </a:rPr>
            </a:br>
            <a:br>
              <a:rPr lang="en-US" sz="2800" b="1" dirty="0">
                <a:latin typeface="Calibri" panose="020F0502020204030204" pitchFamily="34" charset="0"/>
                <a:ea typeface="Calibri" panose="020F0502020204030204" pitchFamily="34" charset="0"/>
                <a:cs typeface="Times New Roman" panose="02020603050405020304" pitchFamily="18" charset="0"/>
              </a:rPr>
            </a:br>
            <a:br>
              <a:rPr lang="en-US" sz="2400" b="1" dirty="0">
                <a:latin typeface="Calibri" panose="020F0502020204030204" pitchFamily="34" charset="0"/>
                <a:ea typeface="Calibri" panose="020F0502020204030204" pitchFamily="34" charset="0"/>
                <a:cs typeface="Times New Roman" panose="02020603050405020304" pitchFamily="18" charset="0"/>
              </a:rPr>
            </a:br>
            <a:br>
              <a:rPr lang="en-US" sz="3200" b="1" dirty="0">
                <a:latin typeface="Calibri" panose="020F0502020204030204" pitchFamily="34" charset="0"/>
                <a:ea typeface="Calibri" panose="020F0502020204030204" pitchFamily="34" charset="0"/>
                <a:cs typeface="Times New Roman" panose="02020603050405020304" pitchFamily="18" charset="0"/>
              </a:rPr>
            </a:br>
            <a:br>
              <a:rPr lang="en-US" sz="3200" b="1" dirty="0">
                <a:latin typeface="Calibri" panose="020F0502020204030204" pitchFamily="34" charset="0"/>
                <a:ea typeface="Calibri" panose="020F0502020204030204" pitchFamily="34" charset="0"/>
                <a:cs typeface="Times New Roman" panose="02020603050405020304" pitchFamily="18" charset="0"/>
              </a:rPr>
            </a:br>
            <a:br>
              <a:rPr lang="en-US" sz="1600" b="1" dirty="0">
                <a:latin typeface="Calibri" panose="020F0502020204030204" pitchFamily="34" charset="0"/>
                <a:ea typeface="Calibri" panose="020F0502020204030204" pitchFamily="34" charset="0"/>
                <a:cs typeface="Times New Roman" panose="02020603050405020304" pitchFamily="18" charset="0"/>
              </a:rPr>
            </a:br>
            <a:br>
              <a:rPr lang="en-US" sz="1800" b="1" dirty="0">
                <a:latin typeface="Arial"/>
                <a:ea typeface="Arial"/>
                <a:cs typeface="Arial"/>
                <a:sym typeface="Arial"/>
              </a:rPr>
            </a:br>
            <a:br>
              <a:rPr lang="en-US" sz="1800" b="1" dirty="0">
                <a:solidFill>
                  <a:srgbClr val="FFFFFF"/>
                </a:solidFill>
                <a:latin typeface="Arial"/>
                <a:ea typeface="Arial"/>
                <a:cs typeface="Arial"/>
                <a:sym typeface="Arial"/>
              </a:rPr>
            </a:br>
            <a:r>
              <a:rPr lang="en-US" sz="1800" b="1" dirty="0">
                <a:solidFill>
                  <a:srgbClr val="FFFFFF"/>
                </a:solidFill>
                <a:latin typeface="Arial"/>
                <a:ea typeface="Arial"/>
                <a:cs typeface="Arial"/>
                <a:sym typeface="Arial"/>
              </a:rPr>
              <a:t> </a:t>
            </a:r>
            <a:br>
              <a:rPr lang="en-US" sz="1800" b="1" dirty="0">
                <a:solidFill>
                  <a:srgbClr val="FFFFFF"/>
                </a:solidFill>
                <a:latin typeface="Arial"/>
                <a:ea typeface="Arial"/>
                <a:cs typeface="Arial"/>
                <a:sym typeface="Arial"/>
              </a:rPr>
            </a:br>
            <a:br>
              <a:rPr lang="en-US" sz="1800" b="1" dirty="0">
                <a:solidFill>
                  <a:srgbClr val="FFFFFF"/>
                </a:solidFill>
                <a:latin typeface="Arial"/>
                <a:ea typeface="Arial"/>
                <a:cs typeface="Arial"/>
                <a:sym typeface="Arial"/>
              </a:rPr>
            </a:br>
            <a:endParaRPr sz="1800" b="1" dirty="0">
              <a:solidFill>
                <a:srgbClr val="FFFFFF"/>
              </a:solidFill>
            </a:endParaRPr>
          </a:p>
        </p:txBody>
      </p:sp>
    </p:spTree>
    <p:extLst>
      <p:ext uri="{BB962C8B-B14F-4D97-AF65-F5344CB8AC3E}">
        <p14:creationId xmlns:p14="http://schemas.microsoft.com/office/powerpoint/2010/main" val="1904423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2" name="Shape 82"/>
          <p:cNvSpPr txBox="1">
            <a:spLocks noGrp="1"/>
          </p:cNvSpPr>
          <p:nvPr>
            <p:ph type="body" idx="1"/>
          </p:nvPr>
        </p:nvSpPr>
        <p:spPr>
          <a:xfrm>
            <a:off x="149990" y="892052"/>
            <a:ext cx="8536810" cy="3932911"/>
          </a:xfrm>
          <a:prstGeom prst="rect">
            <a:avLst/>
          </a:prstGeom>
          <a:noFill/>
          <a:ln>
            <a:noFill/>
          </a:ln>
        </p:spPr>
        <p:txBody>
          <a:bodyPr spcFirstLastPara="1" wrap="square" lIns="68569" tIns="34275" rIns="68569" bIns="34275" anchor="t" anchorCtr="0">
            <a:noAutofit/>
          </a:bodyPr>
          <a:lstStyle/>
          <a:p>
            <a:pPr marL="0" indent="0" fontAlgn="t">
              <a:spcBef>
                <a:spcPts val="0"/>
              </a:spcBef>
              <a:spcAft>
                <a:spcPts val="0"/>
              </a:spcAft>
              <a:buNone/>
            </a:pPr>
            <a:r>
              <a:rPr lang="en-US" sz="2200" b="0" i="0" u="none" strike="noStrike" kern="1200" dirty="0">
                <a:solidFill>
                  <a:srgbClr val="000000"/>
                </a:solidFill>
                <a:effectLst/>
                <a:latin typeface="Calibri" panose="020F0502020204030204" pitchFamily="34" charset="0"/>
              </a:rPr>
              <a:t>    Co-PI: Stephanie L. Taylor, PhD, MPH          A. Rani Elwy, PhD 			</a:t>
            </a:r>
          </a:p>
          <a:p>
            <a:pPr marL="0" indent="0" fontAlgn="t">
              <a:spcBef>
                <a:spcPts val="0"/>
              </a:spcBef>
              <a:spcAft>
                <a:spcPts val="0"/>
              </a:spcAft>
              <a:buSzPct val="70000"/>
              <a:buNone/>
            </a:pPr>
            <a:r>
              <a:rPr lang="en-US" sz="2200" b="0" i="0" u="none" strike="noStrike" kern="1200" dirty="0">
                <a:solidFill>
                  <a:srgbClr val="000000"/>
                </a:solidFill>
                <a:effectLst/>
                <a:latin typeface="Calibri" panose="020F0502020204030204" pitchFamily="34" charset="0"/>
              </a:rPr>
              <a:t>    Barbara Bokhour, PhD	                                    Hannah Gelman, PhD                               </a:t>
            </a:r>
          </a:p>
          <a:p>
            <a:pPr marL="0" indent="0" fontAlgn="t">
              <a:spcBef>
                <a:spcPts val="0"/>
              </a:spcBef>
              <a:spcAft>
                <a:spcPts val="0"/>
              </a:spcAft>
              <a:buSzPct val="70000"/>
              <a:buNone/>
            </a:pPr>
            <a:r>
              <a:rPr lang="en-US" sz="2200" dirty="0">
                <a:solidFill>
                  <a:srgbClr val="000000"/>
                </a:solidFill>
                <a:latin typeface="Calibri" panose="020F0502020204030204" pitchFamily="34" charset="0"/>
              </a:rPr>
              <a:t>    </a:t>
            </a:r>
            <a:r>
              <a:rPr lang="en-US" sz="2200" b="0" i="0" u="none" strike="noStrike" kern="1200" dirty="0">
                <a:solidFill>
                  <a:srgbClr val="000000"/>
                </a:solidFill>
                <a:effectLst/>
                <a:latin typeface="Calibri" panose="020F0502020204030204" pitchFamily="34" charset="0"/>
              </a:rPr>
              <a:t>Claire Chen, MPH	 					       Karl Lorenz, MD</a:t>
            </a:r>
          </a:p>
          <a:p>
            <a:pPr marL="0" indent="0" fontAlgn="t">
              <a:spcBef>
                <a:spcPts val="0"/>
              </a:spcBef>
              <a:spcAft>
                <a:spcPts val="0"/>
              </a:spcAft>
              <a:buSzPct val="70000"/>
              <a:buNone/>
            </a:pPr>
            <a:r>
              <a:rPr lang="en-US" sz="2200" dirty="0">
                <a:solidFill>
                  <a:srgbClr val="000000"/>
                </a:solidFill>
                <a:latin typeface="Calibri" panose="020F0502020204030204" pitchFamily="34" charset="0"/>
              </a:rPr>
              <a:t>    Scott Coggeshall, PhD </a:t>
            </a:r>
            <a:r>
              <a:rPr lang="en-US" sz="2200" b="0" i="0" u="none" strike="noStrike" kern="1200" dirty="0">
                <a:solidFill>
                  <a:srgbClr val="000000"/>
                </a:solidFill>
                <a:effectLst/>
                <a:latin typeface="Calibri" panose="020F0502020204030204" pitchFamily="34" charset="0"/>
              </a:rPr>
              <a:t>	                             Ethan Rosser, PhD</a:t>
            </a:r>
          </a:p>
          <a:p>
            <a:pPr marL="0" indent="0" fontAlgn="t">
              <a:spcBef>
                <a:spcPts val="0"/>
              </a:spcBef>
              <a:spcAft>
                <a:spcPts val="0"/>
              </a:spcAft>
              <a:buSzPct val="70000"/>
              <a:buNone/>
            </a:pPr>
            <a:r>
              <a:rPr lang="en-US" sz="2200" b="0" i="0" u="none" strike="noStrike" kern="1200" dirty="0">
                <a:solidFill>
                  <a:srgbClr val="000000"/>
                </a:solidFill>
                <a:effectLst/>
                <a:latin typeface="Calibri" panose="020F0502020204030204" pitchFamily="34" charset="0"/>
              </a:rPr>
              <a:t>    Amy Cohen, PhD                                              Marlena Shin, JD, MPH</a:t>
            </a:r>
          </a:p>
          <a:p>
            <a:pPr marL="0" indent="0" fontAlgn="t">
              <a:spcBef>
                <a:spcPts val="0"/>
              </a:spcBef>
              <a:spcAft>
                <a:spcPts val="0"/>
              </a:spcAft>
              <a:buSzPct val="70000"/>
              <a:buNone/>
            </a:pPr>
            <a:r>
              <a:rPr lang="en-US" sz="2200" dirty="0">
                <a:solidFill>
                  <a:srgbClr val="000000"/>
                </a:solidFill>
                <a:latin typeface="Calibri" panose="020F0502020204030204" pitchFamily="34" charset="0"/>
              </a:rPr>
              <a:t>    </a:t>
            </a:r>
            <a:r>
              <a:rPr lang="en-US" sz="2200" b="0" i="0" u="none" strike="noStrike" kern="1200" dirty="0">
                <a:solidFill>
                  <a:srgbClr val="000000"/>
                </a:solidFill>
                <a:effectLst/>
                <a:latin typeface="Calibri" panose="020F0502020204030204" pitchFamily="34" charset="0"/>
              </a:rPr>
              <a:t>Claudia Der-Martirosian, PhD 	                      Joy Toyama, DrPH</a:t>
            </a:r>
          </a:p>
          <a:p>
            <a:pPr marL="0" indent="0" fontAlgn="t">
              <a:spcBef>
                <a:spcPts val="0"/>
              </a:spcBef>
              <a:spcAft>
                <a:spcPts val="0"/>
              </a:spcAft>
              <a:buNone/>
            </a:pPr>
            <a:r>
              <a:rPr lang="en-US" sz="2200" b="0" i="0" u="none" strike="noStrike" kern="1200" dirty="0">
                <a:solidFill>
                  <a:srgbClr val="000000"/>
                </a:solidFill>
                <a:effectLst/>
                <a:latin typeface="Calibri" panose="020F0502020204030204" pitchFamily="34" charset="0"/>
              </a:rPr>
              <a:t>    Jamie Douglas, MA    				               Xiaoyi Zhang, MS	</a:t>
            </a:r>
            <a:endParaRPr lang="en-US" sz="2200" b="0" i="0" u="none" strike="noStrike" dirty="0">
              <a:effectLst/>
              <a:latin typeface="Arial" panose="020B0604020202020204" pitchFamily="34" charset="0"/>
            </a:endParaRPr>
          </a:p>
          <a:p>
            <a:pPr marL="0" indent="0" fontAlgn="t">
              <a:spcBef>
                <a:spcPts val="0"/>
              </a:spcBef>
              <a:spcAft>
                <a:spcPts val="0"/>
              </a:spcAft>
              <a:buNone/>
            </a:pPr>
            <a:r>
              <a:rPr lang="en-US" sz="2000" b="0" i="0" u="none" strike="noStrike" kern="1200" dirty="0">
                <a:solidFill>
                  <a:srgbClr val="000000"/>
                </a:solidFill>
                <a:effectLst/>
                <a:latin typeface="Calibri" panose="020F0502020204030204" pitchFamily="34" charset="0"/>
              </a:rPr>
              <a:t>				</a:t>
            </a:r>
            <a:endParaRPr lang="en-US" sz="2000" b="0" i="0" u="none" strike="noStrike" dirty="0">
              <a:effectLst/>
              <a:latin typeface="Arial" panose="020B0604020202020204" pitchFamily="34" charset="0"/>
            </a:endParaRPr>
          </a:p>
          <a:p>
            <a:pPr marL="0" indent="0" fontAlgn="t">
              <a:spcBef>
                <a:spcPts val="0"/>
              </a:spcBef>
              <a:spcAft>
                <a:spcPts val="0"/>
              </a:spcAft>
              <a:buSzPct val="70000"/>
              <a:buNone/>
            </a:pPr>
            <a:endParaRPr lang="en-US" sz="2000" b="0" i="0" u="none" strike="noStrike" kern="1200" dirty="0">
              <a:solidFill>
                <a:srgbClr val="000000"/>
              </a:solidFill>
              <a:effectLst/>
              <a:latin typeface="Calibri" panose="020F0502020204030204" pitchFamily="34" charset="0"/>
            </a:endParaRPr>
          </a:p>
          <a:p>
            <a:pPr marL="0" indent="0" fontAlgn="t">
              <a:spcBef>
                <a:spcPts val="0"/>
              </a:spcBef>
              <a:spcAft>
                <a:spcPts val="0"/>
              </a:spcAft>
              <a:buNone/>
            </a:pPr>
            <a:r>
              <a:rPr lang="en-US" sz="2000" b="0" i="0" u="none" strike="noStrike" kern="1200" dirty="0">
                <a:solidFill>
                  <a:srgbClr val="000000"/>
                </a:solidFill>
                <a:effectLst/>
                <a:latin typeface="Calibri" panose="020F0502020204030204" pitchFamily="34" charset="0"/>
              </a:rPr>
              <a:t>							 						</a:t>
            </a:r>
            <a:endParaRPr lang="en-US" sz="2000" b="0" i="0" u="none" strike="noStrike" dirty="0">
              <a:effectLst/>
              <a:latin typeface="Arial" panose="020B0604020202020204" pitchFamily="34" charset="0"/>
            </a:endParaRPr>
          </a:p>
          <a:p>
            <a:pPr marL="0" indent="0" fontAlgn="t">
              <a:spcBef>
                <a:spcPts val="0"/>
              </a:spcBef>
              <a:spcAft>
                <a:spcPts val="0"/>
              </a:spcAft>
              <a:buNone/>
            </a:pPr>
            <a:r>
              <a:rPr lang="en-US" sz="2000" b="0" i="0" u="none" strike="noStrike" kern="1200" dirty="0">
                <a:solidFill>
                  <a:srgbClr val="000000"/>
                </a:solidFill>
                <a:effectLst/>
                <a:latin typeface="Calibri" panose="020F0502020204030204" pitchFamily="34" charset="0"/>
              </a:rPr>
              <a:t>				</a:t>
            </a:r>
            <a:endParaRPr lang="en-US" sz="2000" b="0" i="0" u="none" strike="noStrike" dirty="0">
              <a:effectLst/>
              <a:latin typeface="Arial" panose="020B0604020202020204" pitchFamily="34" charset="0"/>
            </a:endParaRPr>
          </a:p>
          <a:p>
            <a:pPr marL="0" indent="0" fontAlgn="t">
              <a:spcBef>
                <a:spcPts val="0"/>
              </a:spcBef>
              <a:spcAft>
                <a:spcPts val="0"/>
              </a:spcAft>
              <a:buNone/>
            </a:pPr>
            <a:r>
              <a:rPr lang="en-US" sz="2000" b="0" i="0" u="none" strike="noStrike" kern="1200" dirty="0">
                <a:solidFill>
                  <a:srgbClr val="000000"/>
                </a:solidFill>
                <a:effectLst/>
                <a:latin typeface="Calibri" panose="020F0502020204030204" pitchFamily="34" charset="0"/>
              </a:rPr>
              <a:t>	</a:t>
            </a:r>
            <a:endParaRPr lang="en-US" sz="2000" dirty="0"/>
          </a:p>
          <a:p>
            <a:endParaRPr lang="en-US" sz="2000" b="1" dirty="0"/>
          </a:p>
          <a:p>
            <a:pPr marL="0" indent="0">
              <a:buNone/>
            </a:pPr>
            <a:endParaRPr lang="en-US" dirty="0"/>
          </a:p>
          <a:p>
            <a:pPr marL="308610" lvl="1" indent="0">
              <a:spcBef>
                <a:spcPct val="0"/>
              </a:spcBef>
              <a:buNone/>
            </a:pPr>
            <a:endParaRPr lang="en-US" altLang="en-US" sz="2100" dirty="0">
              <a:cs typeface="Arial" panose="020B0604020202020204" pitchFamily="34" charset="0"/>
            </a:endParaRPr>
          </a:p>
          <a:p>
            <a:pPr marL="308610" lvl="1" indent="0">
              <a:spcBef>
                <a:spcPct val="0"/>
              </a:spcBef>
              <a:buNone/>
            </a:pPr>
            <a:endParaRPr lang="en-US" altLang="en-US" sz="2100" dirty="0">
              <a:cs typeface="Arial" panose="020B0604020202020204" pitchFamily="34" charset="0"/>
            </a:endParaRPr>
          </a:p>
          <a:p>
            <a:pPr>
              <a:buFont typeface="Arial" panose="020B0604020202020204" pitchFamily="34" charset="0"/>
              <a:buChar char="•"/>
            </a:pPr>
            <a:endParaRPr sz="2100" dirty="0">
              <a:solidFill>
                <a:schemeClr val="dk1"/>
              </a:solidFill>
              <a:latin typeface="Calibri"/>
              <a:ea typeface="Calibri"/>
              <a:cs typeface="Calibri"/>
              <a:sym typeface="Calibri"/>
            </a:endParaRPr>
          </a:p>
          <a:p>
            <a:pPr marL="257175" indent="-104775">
              <a:spcBef>
                <a:spcPts val="0"/>
              </a:spcBef>
              <a:spcAft>
                <a:spcPts val="0"/>
              </a:spcAft>
              <a:buClr>
                <a:schemeClr val="dk1"/>
              </a:buClr>
              <a:buSzPts val="3200"/>
              <a:buNone/>
            </a:pPr>
            <a:endParaRPr sz="2400" dirty="0">
              <a:solidFill>
                <a:schemeClr val="dk1"/>
              </a:solidFill>
              <a:latin typeface="Calibri"/>
              <a:ea typeface="Calibri"/>
              <a:cs typeface="Calibri"/>
              <a:sym typeface="Calibri"/>
            </a:endParaRPr>
          </a:p>
        </p:txBody>
      </p:sp>
      <p:sp>
        <p:nvSpPr>
          <p:cNvPr id="83" name="Shape 83"/>
          <p:cNvSpPr txBox="1">
            <a:spLocks noGrp="1"/>
          </p:cNvSpPr>
          <p:nvPr>
            <p:ph type="sldNum" idx="12"/>
          </p:nvPr>
        </p:nvSpPr>
        <p:spPr>
          <a:xfrm>
            <a:off x="6553200" y="5772150"/>
            <a:ext cx="2133600" cy="228600"/>
          </a:xfrm>
          <a:prstGeom prst="rect">
            <a:avLst/>
          </a:prstGeom>
          <a:noFill/>
          <a:ln>
            <a:noFill/>
          </a:ln>
        </p:spPr>
        <p:txBody>
          <a:bodyPr spcFirstLastPara="1" vert="horz" wrap="square" lIns="68569" tIns="34275" rIns="68569" bIns="34275" numCol="1" anchor="ctr" anchorCtr="0" compatLnSpc="1">
            <a:prstTxWarp prst="textNoShape">
              <a:avLst/>
            </a:prstTxWarp>
            <a:noAutofit/>
          </a:bodyPr>
          <a:lstStyle/>
          <a:p>
            <a:pPr>
              <a:spcBef>
                <a:spcPts val="0"/>
              </a:spcBef>
              <a:spcAft>
                <a:spcPts val="0"/>
              </a:spcAft>
            </a:pPr>
            <a:fld id="{00000000-1234-1234-1234-123412341234}" type="slidenum">
              <a:rPr lang="en-US" sz="750">
                <a:solidFill>
                  <a:schemeClr val="lt1"/>
                </a:solidFill>
                <a:latin typeface="Calibri"/>
                <a:ea typeface="Calibri"/>
                <a:cs typeface="Calibri"/>
                <a:sym typeface="Calibri"/>
              </a:rPr>
              <a:pPr>
                <a:spcBef>
                  <a:spcPts val="0"/>
                </a:spcBef>
                <a:spcAft>
                  <a:spcPts val="0"/>
                </a:spcAft>
              </a:pPr>
              <a:t>9</a:t>
            </a:fld>
            <a:endParaRPr sz="750" dirty="0">
              <a:solidFill>
                <a:schemeClr val="lt1"/>
              </a:solidFill>
              <a:latin typeface="Calibri"/>
              <a:ea typeface="Calibri"/>
              <a:cs typeface="Calibri"/>
              <a:sym typeface="Calibri"/>
            </a:endParaRPr>
          </a:p>
        </p:txBody>
      </p:sp>
      <p:sp>
        <p:nvSpPr>
          <p:cNvPr id="5" name="Title 1">
            <a:extLst>
              <a:ext uri="{FF2B5EF4-FFF2-40B4-BE49-F238E27FC236}">
                <a16:creationId xmlns:a16="http://schemas.microsoft.com/office/drawing/2014/main" id="{6BC622E0-F535-8EE6-0C95-B5DD8FA98D91}"/>
              </a:ext>
            </a:extLst>
          </p:cNvPr>
          <p:cNvSpPr txBox="1">
            <a:spLocks/>
          </p:cNvSpPr>
          <p:nvPr/>
        </p:nvSpPr>
        <p:spPr>
          <a:xfrm>
            <a:off x="762000" y="198438"/>
            <a:ext cx="7696200" cy="487362"/>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sz="3200" b="1" dirty="0">
                <a:solidFill>
                  <a:schemeClr val="bg1"/>
                </a:solidFill>
                <a:latin typeface="+mn-lt"/>
              </a:rPr>
              <a:t>APPROACH Acknowledgements</a:t>
            </a:r>
            <a:endParaRPr lang="en-US" sz="3200" b="1" dirty="0">
              <a:solidFill>
                <a:schemeClr val="bg1"/>
              </a:solidFill>
            </a:endParaRPr>
          </a:p>
        </p:txBody>
      </p:sp>
      <p:sp>
        <p:nvSpPr>
          <p:cNvPr id="2" name="Shape 82">
            <a:extLst>
              <a:ext uri="{FF2B5EF4-FFF2-40B4-BE49-F238E27FC236}">
                <a16:creationId xmlns:a16="http://schemas.microsoft.com/office/drawing/2014/main" id="{0E152B37-CDAD-4487-A6BA-06E55AEC82EE}"/>
              </a:ext>
            </a:extLst>
          </p:cNvPr>
          <p:cNvSpPr txBox="1">
            <a:spLocks/>
          </p:cNvSpPr>
          <p:nvPr/>
        </p:nvSpPr>
        <p:spPr>
          <a:xfrm>
            <a:off x="416290" y="4374742"/>
            <a:ext cx="8577719" cy="533938"/>
          </a:xfrm>
          <a:prstGeom prst="rect">
            <a:avLst/>
          </a:prstGeom>
          <a:noFill/>
          <a:ln>
            <a:noFill/>
          </a:ln>
        </p:spPr>
        <p:txBody>
          <a:bodyPr spcFirstLastPara="1" wrap="square" lIns="68569" tIns="34275" rIns="68569" bIns="34275" anchor="t"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7000"/>
              </a:lnSpc>
              <a:spcBef>
                <a:spcPts val="0"/>
              </a:spcBef>
              <a:spcAft>
                <a:spcPts val="600"/>
              </a:spcAft>
              <a:buFont typeface="Arial" charset="0"/>
              <a:buNone/>
            </a:pPr>
            <a:r>
              <a:rPr lang="en-US" sz="2000" b="1" u="sng" dirty="0">
                <a:ea typeface="Calibri" panose="020F0502020204030204" pitchFamily="34" charset="0"/>
                <a:cs typeface="Times New Roman" panose="02020603050405020304" pitchFamily="18" charset="0"/>
              </a:rPr>
              <a:t>Funding: </a:t>
            </a:r>
            <a:r>
              <a:rPr lang="en-US" sz="2000" dirty="0">
                <a:solidFill>
                  <a:srgbClr val="000000"/>
                </a:solidFill>
                <a:latin typeface="Calibri" panose="020F0502020204030204" pitchFamily="34" charset="0"/>
              </a:rPr>
              <a:t>VHA </a:t>
            </a:r>
            <a:r>
              <a:rPr lang="en-US" sz="2000" dirty="0">
                <a:solidFill>
                  <a:srgbClr val="1B1B1B"/>
                </a:solidFill>
                <a:latin typeface="+mj-lt"/>
              </a:rPr>
              <a:t>SDR 17-306                                     </a:t>
            </a:r>
            <a:r>
              <a:rPr lang="en-US" sz="2000" b="1" u="sng" dirty="0">
                <a:ea typeface="Calibri" panose="020F0502020204030204" pitchFamily="34" charset="0"/>
                <a:cs typeface="Times New Roman" panose="02020603050405020304" pitchFamily="18" charset="0"/>
              </a:rPr>
              <a:t>ClinicalTrials.org: </a:t>
            </a:r>
            <a:r>
              <a:rPr lang="en-US" sz="2000" dirty="0">
                <a:solidFill>
                  <a:srgbClr val="000000"/>
                </a:solidFill>
                <a:latin typeface="Calibri" panose="020F0502020204030204" pitchFamily="34" charset="0"/>
              </a:rPr>
              <a:t>NCT05097521</a:t>
            </a:r>
            <a:r>
              <a:rPr lang="en-US" sz="2000" dirty="0">
                <a:solidFill>
                  <a:srgbClr val="1B1B1B"/>
                </a:solidFill>
                <a:latin typeface="+mj-lt"/>
              </a:rPr>
              <a:t> </a:t>
            </a:r>
            <a:endParaRPr lang="en-US" sz="2400" dirty="0">
              <a:solidFill>
                <a:schemeClr val="dk1"/>
              </a:solidFill>
              <a:latin typeface="Calibri"/>
              <a:ea typeface="Calibri"/>
              <a:cs typeface="Calibri"/>
              <a:sym typeface="Calibri"/>
            </a:endParaRPr>
          </a:p>
        </p:txBody>
      </p:sp>
      <p:sp>
        <p:nvSpPr>
          <p:cNvPr id="3" name="Shape 82">
            <a:extLst>
              <a:ext uri="{FF2B5EF4-FFF2-40B4-BE49-F238E27FC236}">
                <a16:creationId xmlns:a16="http://schemas.microsoft.com/office/drawing/2014/main" id="{F77BA436-1BE3-4BE5-C789-4EE1290726D1}"/>
              </a:ext>
            </a:extLst>
          </p:cNvPr>
          <p:cNvSpPr txBox="1">
            <a:spLocks/>
          </p:cNvSpPr>
          <p:nvPr/>
        </p:nvSpPr>
        <p:spPr>
          <a:xfrm>
            <a:off x="416291" y="4955657"/>
            <a:ext cx="8536810" cy="914400"/>
          </a:xfrm>
          <a:prstGeom prst="rect">
            <a:avLst/>
          </a:prstGeom>
          <a:noFill/>
          <a:ln>
            <a:noFill/>
          </a:ln>
        </p:spPr>
        <p:txBody>
          <a:bodyPr spcFirstLastPara="1" wrap="square" lIns="68569" tIns="34275" rIns="68569" bIns="34275" anchor="t"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7000"/>
              </a:lnSpc>
              <a:spcBef>
                <a:spcPts val="0"/>
              </a:spcBef>
              <a:spcAft>
                <a:spcPts val="600"/>
              </a:spcAft>
              <a:buFont typeface="Arial" charset="0"/>
              <a:buNone/>
            </a:pPr>
            <a:r>
              <a:rPr lang="en-US" sz="2000" b="1" u="sng" dirty="0">
                <a:ea typeface="Calibri" panose="020F0502020204030204" pitchFamily="34" charset="0"/>
                <a:cs typeface="Times New Roman" panose="02020603050405020304" pitchFamily="18" charset="0"/>
              </a:rPr>
              <a:t>Financial Conflicts: </a:t>
            </a:r>
            <a:r>
              <a:rPr lang="en-US" sz="2000" dirty="0">
                <a:solidFill>
                  <a:srgbClr val="000000"/>
                </a:solidFill>
                <a:latin typeface="Calibri" panose="020F0502020204030204" pitchFamily="34" charset="0"/>
              </a:rPr>
              <a:t>No investigators have any potential financial conflicts		</a:t>
            </a:r>
          </a:p>
          <a:p>
            <a:pPr marL="0" indent="0" fontAlgn="t">
              <a:spcBef>
                <a:spcPts val="0"/>
              </a:spcBef>
              <a:spcAft>
                <a:spcPts val="0"/>
              </a:spcAft>
              <a:buSzPct val="70000"/>
              <a:buFont typeface="Arial" charset="0"/>
              <a:buNone/>
            </a:pPr>
            <a:r>
              <a:rPr lang="en-US" sz="2000" dirty="0">
                <a:solidFill>
                  <a:srgbClr val="000000"/>
                </a:solidFill>
                <a:latin typeface="Calibri" panose="020F0502020204030204" pitchFamily="34" charset="0"/>
              </a:rPr>
              <a:t>			</a:t>
            </a:r>
            <a:endParaRPr lang="en-US" sz="2000" dirty="0">
              <a:latin typeface="Arial" panose="020B0604020202020204" pitchFamily="34" charset="0"/>
            </a:endParaRPr>
          </a:p>
          <a:p>
            <a:pPr marL="0" indent="0" fontAlgn="t">
              <a:spcBef>
                <a:spcPts val="0"/>
              </a:spcBef>
              <a:spcAft>
                <a:spcPts val="0"/>
              </a:spcAft>
              <a:buFont typeface="Arial" charset="0"/>
              <a:buNone/>
            </a:pPr>
            <a:r>
              <a:rPr lang="en-US" sz="2000" dirty="0">
                <a:solidFill>
                  <a:srgbClr val="000000"/>
                </a:solidFill>
                <a:latin typeface="Calibri" panose="020F0502020204030204" pitchFamily="34" charset="0"/>
              </a:rPr>
              <a:t>	</a:t>
            </a:r>
            <a:endParaRPr lang="en-US" sz="2000" dirty="0"/>
          </a:p>
          <a:p>
            <a:endParaRPr lang="en-US" sz="2000" b="1" dirty="0"/>
          </a:p>
          <a:p>
            <a:pPr marL="0" indent="0">
              <a:buFont typeface="Arial" charset="0"/>
              <a:buNone/>
            </a:pPr>
            <a:endParaRPr lang="en-US" dirty="0"/>
          </a:p>
          <a:p>
            <a:pPr marL="308610" lvl="1" indent="0">
              <a:spcBef>
                <a:spcPct val="0"/>
              </a:spcBef>
              <a:buFont typeface="Arial" charset="0"/>
              <a:buNone/>
            </a:pPr>
            <a:endParaRPr lang="en-US" altLang="en-US" sz="2100" dirty="0">
              <a:cs typeface="Arial" panose="020B0604020202020204" pitchFamily="34" charset="0"/>
            </a:endParaRPr>
          </a:p>
          <a:p>
            <a:pPr marL="308610" lvl="1" indent="0">
              <a:spcBef>
                <a:spcPct val="0"/>
              </a:spcBef>
              <a:buFont typeface="Arial" charset="0"/>
              <a:buNone/>
            </a:pPr>
            <a:endParaRPr lang="en-US" altLang="en-US" sz="2100" dirty="0">
              <a:cs typeface="Arial" panose="020B0604020202020204" pitchFamily="34" charset="0"/>
            </a:endParaRPr>
          </a:p>
          <a:p>
            <a:pPr>
              <a:buFont typeface="Arial" panose="020B0604020202020204" pitchFamily="34" charset="0"/>
              <a:buChar char="•"/>
            </a:pPr>
            <a:endParaRPr lang="en-US" sz="2100" dirty="0">
              <a:solidFill>
                <a:schemeClr val="dk1"/>
              </a:solidFill>
              <a:latin typeface="Calibri"/>
              <a:ea typeface="Calibri"/>
              <a:cs typeface="Calibri"/>
              <a:sym typeface="Calibri"/>
            </a:endParaRPr>
          </a:p>
          <a:p>
            <a:pPr marL="257175" indent="-104775">
              <a:spcBef>
                <a:spcPts val="0"/>
              </a:spcBef>
              <a:spcAft>
                <a:spcPts val="0"/>
              </a:spcAft>
              <a:buClr>
                <a:schemeClr val="dk1"/>
              </a:buClr>
              <a:buSzPts val="3200"/>
              <a:buFont typeface="Arial" charset="0"/>
              <a:buNone/>
            </a:pPr>
            <a:endParaRPr lang="en-US" sz="2400" dirty="0">
              <a:solidFill>
                <a:schemeClr val="dk1"/>
              </a:solidFill>
              <a:latin typeface="Calibri"/>
              <a:ea typeface="Calibri"/>
              <a:cs typeface="Calibri"/>
              <a:sym typeface="Calibri"/>
            </a:endParaRPr>
          </a:p>
        </p:txBody>
      </p:sp>
      <p:sp>
        <p:nvSpPr>
          <p:cNvPr id="6" name="Shape 82">
            <a:extLst>
              <a:ext uri="{FF2B5EF4-FFF2-40B4-BE49-F238E27FC236}">
                <a16:creationId xmlns:a16="http://schemas.microsoft.com/office/drawing/2014/main" id="{72F91DB2-1AF9-0B13-AC2C-36381D28ADD0}"/>
              </a:ext>
            </a:extLst>
          </p:cNvPr>
          <p:cNvSpPr txBox="1">
            <a:spLocks/>
          </p:cNvSpPr>
          <p:nvPr/>
        </p:nvSpPr>
        <p:spPr>
          <a:xfrm>
            <a:off x="457200" y="5443615"/>
            <a:ext cx="8536810" cy="914400"/>
          </a:xfrm>
          <a:prstGeom prst="rect">
            <a:avLst/>
          </a:prstGeom>
          <a:noFill/>
          <a:ln>
            <a:noFill/>
          </a:ln>
        </p:spPr>
        <p:txBody>
          <a:bodyPr spcFirstLastPara="1" wrap="square" lIns="68569" tIns="34275" rIns="68569" bIns="34275" anchor="t"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7000"/>
              </a:lnSpc>
              <a:spcBef>
                <a:spcPts val="0"/>
              </a:spcBef>
              <a:spcAft>
                <a:spcPts val="600"/>
              </a:spcAft>
              <a:buFont typeface="Arial" charset="0"/>
              <a:buNone/>
            </a:pPr>
            <a:r>
              <a:rPr lang="en-US" sz="2000" b="1" u="sng" dirty="0">
                <a:ea typeface="Calibri" panose="020F0502020204030204" pitchFamily="34" charset="0"/>
                <a:cs typeface="Times New Roman" panose="02020603050405020304" pitchFamily="18" charset="0"/>
              </a:rPr>
              <a:t>Disclosures: </a:t>
            </a:r>
            <a:r>
              <a:rPr lang="en-US" sz="2000" b="0" i="0" dirty="0">
                <a:solidFill>
                  <a:srgbClr val="1A1819"/>
                </a:solidFill>
                <a:effectLst/>
                <a:latin typeface="+mj-lt"/>
              </a:rPr>
              <a:t>The views and opinions of authors expressed herein do not necessarily state or reflect those of the United States Government and shall not be used for advertising or product endorsement purposes</a:t>
            </a:r>
            <a:r>
              <a:rPr lang="en-US" sz="1200" b="0" i="0" dirty="0">
                <a:solidFill>
                  <a:srgbClr val="1A1819"/>
                </a:solidFill>
                <a:effectLst/>
                <a:latin typeface="Public Sans"/>
              </a:rPr>
              <a:t>.</a:t>
            </a:r>
            <a:r>
              <a:rPr lang="en-US" sz="2000" dirty="0">
                <a:solidFill>
                  <a:srgbClr val="000000"/>
                </a:solidFill>
                <a:latin typeface="Calibri" panose="020F0502020204030204" pitchFamily="34" charset="0"/>
              </a:rPr>
              <a:t>		</a:t>
            </a:r>
          </a:p>
          <a:p>
            <a:pPr marL="0" indent="0" fontAlgn="t">
              <a:spcBef>
                <a:spcPts val="0"/>
              </a:spcBef>
              <a:spcAft>
                <a:spcPts val="0"/>
              </a:spcAft>
              <a:buSzPct val="70000"/>
              <a:buFont typeface="Arial" charset="0"/>
              <a:buNone/>
            </a:pPr>
            <a:r>
              <a:rPr lang="en-US" sz="2000" dirty="0">
                <a:solidFill>
                  <a:srgbClr val="000000"/>
                </a:solidFill>
                <a:latin typeface="Calibri" panose="020F0502020204030204" pitchFamily="34" charset="0"/>
              </a:rPr>
              <a:t>			</a:t>
            </a:r>
            <a:endParaRPr lang="en-US" sz="2000" dirty="0">
              <a:latin typeface="Arial" panose="020B0604020202020204" pitchFamily="34" charset="0"/>
            </a:endParaRPr>
          </a:p>
          <a:p>
            <a:pPr marL="0" indent="0" fontAlgn="t">
              <a:spcBef>
                <a:spcPts val="0"/>
              </a:spcBef>
              <a:spcAft>
                <a:spcPts val="0"/>
              </a:spcAft>
              <a:buFont typeface="Arial" charset="0"/>
              <a:buNone/>
            </a:pPr>
            <a:r>
              <a:rPr lang="en-US" sz="2000" dirty="0">
                <a:solidFill>
                  <a:srgbClr val="000000"/>
                </a:solidFill>
                <a:latin typeface="Calibri" panose="020F0502020204030204" pitchFamily="34" charset="0"/>
              </a:rPr>
              <a:t>	</a:t>
            </a:r>
            <a:endParaRPr lang="en-US" sz="2000" dirty="0"/>
          </a:p>
          <a:p>
            <a:endParaRPr lang="en-US" sz="2000" b="1" dirty="0"/>
          </a:p>
          <a:p>
            <a:pPr marL="0" indent="0">
              <a:buFont typeface="Arial" charset="0"/>
              <a:buNone/>
            </a:pPr>
            <a:endParaRPr lang="en-US" dirty="0"/>
          </a:p>
          <a:p>
            <a:pPr marL="308610" lvl="1" indent="0">
              <a:spcBef>
                <a:spcPct val="0"/>
              </a:spcBef>
              <a:buFont typeface="Arial" charset="0"/>
              <a:buNone/>
            </a:pPr>
            <a:endParaRPr lang="en-US" altLang="en-US" sz="2100" dirty="0">
              <a:cs typeface="Arial" panose="020B0604020202020204" pitchFamily="34" charset="0"/>
            </a:endParaRPr>
          </a:p>
          <a:p>
            <a:pPr marL="308610" lvl="1" indent="0">
              <a:spcBef>
                <a:spcPct val="0"/>
              </a:spcBef>
              <a:buFont typeface="Arial" charset="0"/>
              <a:buNone/>
            </a:pPr>
            <a:endParaRPr lang="en-US" altLang="en-US" sz="2100" dirty="0">
              <a:cs typeface="Arial" panose="020B0604020202020204" pitchFamily="34" charset="0"/>
            </a:endParaRPr>
          </a:p>
          <a:p>
            <a:pPr>
              <a:buFont typeface="Arial" panose="020B0604020202020204" pitchFamily="34" charset="0"/>
              <a:buChar char="•"/>
            </a:pPr>
            <a:endParaRPr lang="en-US" sz="2100" dirty="0">
              <a:solidFill>
                <a:schemeClr val="dk1"/>
              </a:solidFill>
              <a:latin typeface="Calibri"/>
              <a:ea typeface="Calibri"/>
              <a:cs typeface="Calibri"/>
              <a:sym typeface="Calibri"/>
            </a:endParaRPr>
          </a:p>
          <a:p>
            <a:pPr marL="257175" indent="-104775">
              <a:spcBef>
                <a:spcPts val="0"/>
              </a:spcBef>
              <a:spcAft>
                <a:spcPts val="0"/>
              </a:spcAft>
              <a:buClr>
                <a:schemeClr val="dk1"/>
              </a:buClr>
              <a:buSzPts val="3200"/>
              <a:buFont typeface="Arial" charset="0"/>
              <a:buNone/>
            </a:pPr>
            <a:endParaRPr lang="en-US" sz="2400" dirty="0">
              <a:solidFill>
                <a:schemeClr val="dk1"/>
              </a:solidFill>
              <a:latin typeface="Calibri"/>
              <a:ea typeface="Calibri"/>
              <a:cs typeface="Calibri"/>
              <a:sym typeface="Calibri"/>
            </a:endParaRPr>
          </a:p>
        </p:txBody>
      </p:sp>
      <p:sp>
        <p:nvSpPr>
          <p:cNvPr id="8" name="Shape 82">
            <a:extLst>
              <a:ext uri="{FF2B5EF4-FFF2-40B4-BE49-F238E27FC236}">
                <a16:creationId xmlns:a16="http://schemas.microsoft.com/office/drawing/2014/main" id="{89540E6C-A5F1-1EAE-E2C9-811F7091E0CD}"/>
              </a:ext>
            </a:extLst>
          </p:cNvPr>
          <p:cNvSpPr txBox="1">
            <a:spLocks/>
          </p:cNvSpPr>
          <p:nvPr/>
        </p:nvSpPr>
        <p:spPr>
          <a:xfrm>
            <a:off x="416291" y="3404299"/>
            <a:ext cx="8990200" cy="1058779"/>
          </a:xfrm>
          <a:prstGeom prst="rect">
            <a:avLst/>
          </a:prstGeom>
          <a:noFill/>
          <a:ln>
            <a:noFill/>
          </a:ln>
        </p:spPr>
        <p:txBody>
          <a:bodyPr spcFirstLastPara="1" wrap="square" lIns="68569" tIns="34275" rIns="68569" bIns="34275" anchor="t"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t">
              <a:spcBef>
                <a:spcPts val="0"/>
              </a:spcBef>
              <a:spcAft>
                <a:spcPts val="600"/>
              </a:spcAft>
              <a:buSzPct val="70000"/>
              <a:buNone/>
            </a:pPr>
            <a:r>
              <a:rPr lang="en-US" sz="2000" b="1" u="sng" dirty="0">
                <a:solidFill>
                  <a:srgbClr val="000000"/>
                </a:solidFill>
                <a:latin typeface="Calibri" panose="020F0502020204030204" pitchFamily="34" charset="0"/>
              </a:rPr>
              <a:t>Member:  </a:t>
            </a:r>
            <a:r>
              <a:rPr lang="en-US" sz="2000" dirty="0">
                <a:solidFill>
                  <a:srgbClr val="000000"/>
                </a:solidFill>
                <a:latin typeface="Calibri" panose="020F0502020204030204" pitchFamily="34" charset="0"/>
              </a:rPr>
              <a:t>NIH-DoD-VA Pain Management Collaboratory</a:t>
            </a:r>
          </a:p>
          <a:p>
            <a:pPr marL="0" indent="0" fontAlgn="t">
              <a:spcBef>
                <a:spcPts val="0"/>
              </a:spcBef>
              <a:spcAft>
                <a:spcPts val="0"/>
              </a:spcAft>
              <a:buSzPct val="70000"/>
              <a:buNone/>
            </a:pPr>
            <a:r>
              <a:rPr lang="en-US" sz="2000" dirty="0">
                <a:solidFill>
                  <a:srgbClr val="000000"/>
                </a:solidFill>
                <a:latin typeface="Calibri" panose="020F0502020204030204" pitchFamily="34" charset="0"/>
              </a:rPr>
              <a:t>https://painmanagementcollaboratory.org/ </a:t>
            </a:r>
            <a:endParaRPr lang="en-US" sz="2000" dirty="0">
              <a:solidFill>
                <a:srgbClr val="1B1B1B"/>
              </a:solidFill>
              <a:latin typeface="+mj-lt"/>
            </a:endParaRPr>
          </a:p>
        </p:txBody>
      </p:sp>
    </p:spTree>
    <p:extLst>
      <p:ext uri="{BB962C8B-B14F-4D97-AF65-F5344CB8AC3E}">
        <p14:creationId xmlns:p14="http://schemas.microsoft.com/office/powerpoint/2010/main" val="1741929871"/>
      </p:ext>
    </p:extLst>
  </p:cSld>
  <p:clrMapOvr>
    <a:masterClrMapping/>
  </p:clrMapOvr>
</p:sld>
</file>

<file path=ppt/theme/theme1.xml><?xml version="1.0" encoding="utf-8"?>
<a:theme xmlns:a="http://schemas.openxmlformats.org/drawingml/2006/main" name="VA_PPT_TEMPLATE_DLJed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VA Researc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92D367425E1A438955946A98729990" ma:contentTypeVersion="1" ma:contentTypeDescription="Create a new document." ma:contentTypeScope="" ma:versionID="879783409f4da2c5b01fd44239105f18">
  <xsd:schema xmlns:xsd="http://www.w3.org/2001/XMLSchema" xmlns:xs="http://www.w3.org/2001/XMLSchema" xmlns:p="http://schemas.microsoft.com/office/2006/metadata/properties" xmlns:ns2="c136e4c2-f0d4-479b-abc7-46f4a2cb8e8b" targetNamespace="http://schemas.microsoft.com/office/2006/metadata/properties" ma:root="true" ma:fieldsID="a0d5e634f942ab555fa3dd19fe678f81" ns2:_="">
    <xsd:import namespace="c136e4c2-f0d4-479b-abc7-46f4a2cb8e8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6e4c2-f0d4-479b-abc7-46f4a2cb8e8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c136e4c2-f0d4-479b-abc7-46f4a2cb8e8b">RAVKXTXQCT43-10-11</_dlc_DocId>
    <_dlc_DocIdUrl xmlns="c136e4c2-f0d4-479b-abc7-46f4a2cb8e8b">
      <Url>https://vaww.infoshare.va.gov/sites/pcsfront/communications/_layouts/DocIdRedir.aspx?ID=RAVKXTXQCT43-10-11</Url>
      <Description>RAVKXTXQCT43-10-11</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B4DDD53-26DB-4D81-8B16-4055019A31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36e4c2-f0d4-479b-abc7-46f4a2cb8e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12852E-B286-4EFE-A69A-D55520F17B1F}">
  <ds:schemaRefs>
    <ds:schemaRef ds:uri="http://purl.org/dc/elements/1.1/"/>
    <ds:schemaRef ds:uri="http://schemas.microsoft.com/office/2006/metadata/properties"/>
    <ds:schemaRef ds:uri="c136e4c2-f0d4-479b-abc7-46f4a2cb8e8b"/>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E9BD0DE9-745C-474D-A8C8-355BCB3219D1}">
  <ds:schemaRefs>
    <ds:schemaRef ds:uri="http://schemas.microsoft.com/sharepoint/v3/contenttype/forms"/>
  </ds:schemaRefs>
</ds:datastoreItem>
</file>

<file path=customXml/itemProps4.xml><?xml version="1.0" encoding="utf-8"?>
<ds:datastoreItem xmlns:ds="http://schemas.openxmlformats.org/officeDocument/2006/customXml" ds:itemID="{5F3C8107-4251-4F6C-BEA8-7C5ADAA50D57}">
  <ds:schemaRefs>
    <ds:schemaRef ds:uri="http://schemas.microsoft.com/sharepoint/events"/>
  </ds:schemaRefs>
</ds:datastoreItem>
</file>

<file path=docMetadata/LabelInfo.xml><?xml version="1.0" encoding="utf-8"?>
<clbl:labelList xmlns:clbl="http://schemas.microsoft.com/office/2020/mipLabelMetadata">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emplate>VA_PPT_TEMPLATE_DLJedit</Template>
  <TotalTime>6055</TotalTime>
  <Words>4845</Words>
  <Application>Microsoft Office PowerPoint</Application>
  <PresentationFormat>On-screen Show (4:3)</PresentationFormat>
  <Paragraphs>715</Paragraphs>
  <Slides>65</Slides>
  <Notes>38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65</vt:i4>
      </vt:variant>
    </vt:vector>
  </HeadingPairs>
  <TitlesOfParts>
    <vt:vector size="74" baseType="lpstr">
      <vt:lpstr>Arial</vt:lpstr>
      <vt:lpstr>Arial Bold</vt:lpstr>
      <vt:lpstr>Calibri</vt:lpstr>
      <vt:lpstr>Century Gothic</vt:lpstr>
      <vt:lpstr>Georgia</vt:lpstr>
      <vt:lpstr>Public Sans</vt:lpstr>
      <vt:lpstr>Times New Roman</vt:lpstr>
      <vt:lpstr>VA_PPT_TEMPLATE_DLJedit</vt:lpstr>
      <vt:lpstr>VA Research</vt:lpstr>
      <vt:lpstr>   S14: The Importance of Self-care CIH Therapies Offered by Healthcare System: Dosing and Their Combination with Provider-delivered CIH Therapies  Stephanie L. Taylor, Stephen Frochen, Scott Coggeshall, Steven B. Zeliadt         </vt:lpstr>
      <vt:lpstr> Symposium Papers</vt:lpstr>
      <vt:lpstr>Partners: Dr. Ben Kligler, Alison Whitehead, Dr. Janet Clark, Tammy Schult from VA Office of Patient Centered Care and Cultural Transformation (OPCC&amp;CT) QUERI CIHEC Funding:  OPCC&amp;CT and VA Quality  Enhancement Research Initiative (grant #PEC 16-354).  </vt:lpstr>
      <vt:lpstr>Patient CIH Therapy Experience Survey</vt:lpstr>
      <vt:lpstr>How the Survey Assessed Use of CIH Therapies</vt:lpstr>
      <vt:lpstr>VA OPCC&amp;CT’s Veterans’ CIH Experience Survey</vt:lpstr>
      <vt:lpstr>PowerPoint Presentation</vt:lpstr>
      <vt:lpstr> Combining Self-Care Complementary and Integrative Health (CIH) Therapies with Practitioner-Delivered CIH Therapies: The Assessing Pain, Patient Reported Outcomes and Complementary Health (APPROACH) Study  Steven B. Zeliadt            </vt:lpstr>
      <vt:lpstr>PowerPoint Presentation</vt:lpstr>
      <vt:lpstr> APPROACH Study Objective</vt:lpstr>
      <vt:lpstr> APPROACH Study Enrollment</vt:lpstr>
      <vt:lpstr> PD Arm – Exposures</vt:lpstr>
      <vt:lpstr> PD/SC Arm – Exposures</vt:lpstr>
      <vt:lpstr> Baseline Characteristics</vt:lpstr>
      <vt:lpstr> Results – BPI – Primary Outcome</vt:lpstr>
      <vt:lpstr> Results – Patient Global Impression of Change</vt:lpstr>
      <vt:lpstr> Additional Outcomes</vt:lpstr>
      <vt:lpstr> Conclusions</vt:lpstr>
      <vt:lpstr> Thank You</vt:lpstr>
      <vt:lpstr>    What Number of Yoga Sessions is  Associated with Improved Health?  Stephanie Taylor, PhD   paper co-authors: Stephen Frochen, Diana Burgess, Lee Cross,  Marlysa Sullivan, Steve Zeliadt         </vt:lpstr>
      <vt:lpstr>PowerPoint Presentation</vt:lpstr>
      <vt:lpstr>Partners: Dr. Ben Kligler, Alison Whitehead, Dr. Janet Clark, Tammy Schult from VA Office of Patient Centered Care and Cultural Transformation (OPCC&amp;CT)  QUERI CIHEC Funding:  OPCC&amp;CT and VA Quality  Enhancement Research Initiative (grant #PEC 16-354).    CIH Therapy Patient Experience Survey Development and Data Team </vt:lpstr>
      <vt:lpstr> Background</vt:lpstr>
      <vt:lpstr>Patient CIH Therapy Experience Survey</vt:lpstr>
      <vt:lpstr>How the Survey Assessed Use of CIH Therapies</vt:lpstr>
      <vt:lpstr>How the Survey Assessed Use of CIH Therapies (cont.)   </vt:lpstr>
      <vt:lpstr>VA OPCC&amp;CT’s Veterans’ CIH Experience Survey</vt:lpstr>
      <vt:lpstr>Methods: Analysis </vt:lpstr>
      <vt:lpstr>Draft Results: The # of Yoga Sessions Assoc. with Changes</vt:lpstr>
      <vt:lpstr>At 3 months, using yoga was unassociated with a change in pain interference. At 6 months, having 5-62 sessions was assoc. with decreased pain interference.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Limitations</vt:lpstr>
      <vt:lpstr>Summary </vt:lpstr>
      <vt:lpstr> Thank You</vt:lpstr>
      <vt:lpstr>    What Number of Meditation Sessions is  Associated with Improved Health?  Scott Coggeshall, PhD   paper co-authors: Stephen Frochen, Diana Burgess, Lee Cross, Marlysa Sullivan, Steve Zeliadt, Stephanie L. Taylor         </vt:lpstr>
      <vt:lpstr>PowerPoint Presentation</vt:lpstr>
      <vt:lpstr>Partners: Dr. Ben Kligler, Alison Whitehead, Dr. Janet Clark, Tammy Schult from VA Office of Patient Centered Care and Cultural Transformation (OPCC&amp;CT)  QUERI CIHEC Funding:  OPCC&amp;CT and VA Quality  Enhancement Research Initiative (grant #PEC 16-354).    CIH Therapy Patient Experience Survey Development and Data Team </vt:lpstr>
      <vt:lpstr> Background</vt:lpstr>
      <vt:lpstr>Patient CIH Therapy Experience Survey</vt:lpstr>
      <vt:lpstr>How the Survey Assessed Use of CIH Therapies</vt:lpstr>
      <vt:lpstr>How the Survey Assessed Use of CIH Therapies (cont.)   </vt:lpstr>
      <vt:lpstr>VA OPCC&amp;CT’s Veterans’ CIH Experience Survey</vt:lpstr>
      <vt:lpstr>Methods: Analysis </vt:lpstr>
      <vt:lpstr>PowerPoint Presentation</vt:lpstr>
      <vt:lpstr>Using meditation was unassociated with a change in global physical health at both 3 and 6 months.</vt:lpstr>
      <vt:lpstr>At 3 months, using meditation was unassociated w global mental health. At 6 months, using 15-49 sessions of meditation was assoc. w an increase in global mental health.</vt:lpstr>
      <vt:lpstr>At 3 months, using 1-6 sessions of meditation use was assoc/ with a decrease in perceived stress.  At 6 months, using 32-38 sessions was too.</vt:lpstr>
      <vt:lpstr>At 3 months, using meditation was unassoc. w having purpose in life. However, by 6 months, having 1-5 sessions was associated w a decrease in having purpose in life, but having 21-68 sessions was assoc. with an increase.</vt:lpstr>
      <vt:lpstr>PowerPoint Presentation</vt:lpstr>
      <vt:lpstr>PowerPoint Presentation</vt:lpstr>
      <vt:lpstr>PowerPoint Presentation</vt:lpstr>
      <vt:lpstr>PowerPoint Presentation</vt:lpstr>
      <vt:lpstr>Using meditation was unassociated with a change in pain severity at either 3 or 6 months.</vt:lpstr>
      <vt:lpstr>At 3 months, using 10-14 sessions of meditation use was associated w an increase in pain interference. At 6 months, meditation use was unassociated with pain interference.</vt:lpstr>
      <vt:lpstr>Limitations</vt:lpstr>
      <vt:lpstr>Summary</vt:lpstr>
      <vt:lpstr> Thank You</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Lahl, Dennis</dc:creator>
  <cp:lastModifiedBy>Taylor, Stephanie L.</cp:lastModifiedBy>
  <cp:revision>167</cp:revision>
  <cp:lastPrinted>2011-02-11T18:27:31Z</cp:lastPrinted>
  <dcterms:created xsi:type="dcterms:W3CDTF">2017-02-13T15:50:51Z</dcterms:created>
  <dcterms:modified xsi:type="dcterms:W3CDTF">2025-02-28T16:05:11Z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0x010100BE92D367425E1A438955946A98729990</vt:lpwstr>
  </property>
  <property fmtid="{D5CDD505-2E9C-101B-9397-08002B2CF9AE}" pid="3" name="_dlc_DocIdItemGuid">
    <vt:lpwstr>491ea321-2e10-4e28-8081-495bae4dd04b</vt:lpwstr>
  </property>
</Properties>
</file>